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_rels/notesSlide5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5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8.xml" ContentType="application/vnd.openxmlformats-officedocument.presentationml.notesSlid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15.png" ContentType="image/png"/>
  <Override PartName="/ppt/media/image14.png" ContentType="image/png"/>
  <Override PartName="/ppt/media/hdphoto4.wdp" ContentType="image/vnd.ms-photo"/>
  <Override PartName="/ppt/media/image13.png" ContentType="image/png"/>
  <Override PartName="/ppt/media/hdphoto3.wdp" ContentType="image/vnd.ms-photo"/>
  <Override PartName="/ppt/media/image20.png" ContentType="image/png"/>
  <Override PartName="/ppt/media/image18.png" ContentType="image/png"/>
  <Override PartName="/ppt/media/image6.png" ContentType="image/png"/>
  <Override PartName="/ppt/media/image29.png" ContentType="image/png"/>
  <Override PartName="/ppt/media/image7.png" ContentType="image/png"/>
  <Override PartName="/ppt/media/image4.png" ContentType="image/png"/>
  <Override PartName="/ppt/media/image27.png" ContentType="image/png"/>
  <Override PartName="/ppt/media/image21.png" ContentType="image/png"/>
  <Override PartName="/ppt/media/image19.png" ContentType="image/png"/>
  <Override PartName="/ppt/media/image26.png" ContentType="image/png"/>
  <Override PartName="/ppt/media/image3.png" ContentType="image/png"/>
  <Override PartName="/ppt/media/image5.jpeg" ContentType="image/jpeg"/>
  <Override PartName="/ppt/media/image28.png" ContentType="image/png"/>
  <Override PartName="/ppt/media/image30.png" ContentType="image/png"/>
  <Override PartName="/ppt/media/image9.png" ContentType="image/png"/>
  <Override PartName="/ppt/media/image17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8.png" ContentType="image/png"/>
  <Override PartName="/ppt/media/image16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0.png" ContentType="image/png"/>
  <Override PartName="/ppt/media/hdphoto1.wdp" ContentType="image/vnd.ms-photo"/>
  <Override PartName="/ppt/media/image11.png" ContentType="image/png"/>
  <Override PartName="/ppt/media/hdphoto2.wdp" ContentType="image/vnd.ms-photo"/>
  <Override PartName="/ppt/media/image12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presProps" Target="presProps.xml"/>
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6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10763516-C4D6-4938-BE47-7427284653BE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A1C73D8-F152-40CF-8BC6-C904F97EF79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9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B7422A0-AC99-4189-80D8-D63685F7DADF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E813BB0-E41F-4DAC-AEED-1F50AF4CD0F8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。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9F22AEA-CAA6-4E7A-96DC-256C1BC6A041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EE5835A-B891-48A5-AD3D-B0F681E08142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。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FAE0813-624E-43A5-8176-671887439926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。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513E362-7682-430E-95DD-81D9E6DDB152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下面我将从团队分工，编译流程，关键技术，竞赛总结这四个方面来对我们的工作进行介绍。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321CED8-A264-4F0B-BDDD-5CF61E554289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1094940-8FFD-49DD-89EE-26DF486D06E8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825A1B3-C408-4A30-AE55-CCE41CE4EC9C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下面介绍我们设计的编译器的工作流程：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AD1D9E4-FF92-4225-AFE8-D9BD6295271C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CN" sz="2000" spc="-1" strike="noStrike">
                <a:solidFill>
                  <a:srgbClr val="000000"/>
                </a:solidFill>
                <a:latin typeface="Arial"/>
              </a:rPr>
              <a:t>中端优化总体分为四方面：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8793A97-C5B5-47A4-9979-78F5907A7A2E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67D5AD8-FAC1-4817-AF9C-3C364ACD00E0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19B63BC-39D4-4525-8E38-9D2D8952DB35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970344C-AC3D-4637-B0E0-D0C7DCB62615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microsoft.com/office/2007/relationships/hdphoto" Target="../media/hdphoto2.wdp"/><Relationship Id="rId6" Type="http://schemas.openxmlformats.org/officeDocument/2006/relationships/image" Target="../media/image3.png"/><Relationship Id="rId7" Type="http://schemas.microsoft.com/office/2007/relationships/hdphoto" Target="../media/hdphoto3.wdp"/><Relationship Id="rId8" Type="http://schemas.openxmlformats.org/officeDocument/2006/relationships/slideLayout" Target="../slideLayouts/slideLayout1.xml"/><Relationship Id="rId9" Type="http://schemas.openxmlformats.org/officeDocument/2006/relationships/slideLayout" Target="../slideLayouts/slideLayout2.xml"/><Relationship Id="rId10" Type="http://schemas.openxmlformats.org/officeDocument/2006/relationships/slideLayout" Target="../slideLayouts/slideLayout3.xml"/><Relationship Id="rId11" Type="http://schemas.openxmlformats.org/officeDocument/2006/relationships/slideLayout" Target="../slideLayouts/slideLayout4.xml"/><Relationship Id="rId12" Type="http://schemas.openxmlformats.org/officeDocument/2006/relationships/slideLayout" Target="../slideLayouts/slideLayout5.xml"/><Relationship Id="rId13" Type="http://schemas.openxmlformats.org/officeDocument/2006/relationships/slideLayout" Target="../slideLayouts/slideLayout6.xml"/><Relationship Id="rId14" Type="http://schemas.openxmlformats.org/officeDocument/2006/relationships/slideLayout" Target="../slideLayouts/slideLayout7.xml"/><Relationship Id="rId15" Type="http://schemas.openxmlformats.org/officeDocument/2006/relationships/slideLayout" Target="../slideLayouts/slideLayout8.xml"/><Relationship Id="rId16" Type="http://schemas.openxmlformats.org/officeDocument/2006/relationships/slideLayout" Target="../slideLayouts/slideLayout9.xml"/><Relationship Id="rId17" Type="http://schemas.openxmlformats.org/officeDocument/2006/relationships/slideLayout" Target="../slideLayouts/slideLayout10.xml"/><Relationship Id="rId18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microsoft.com/office/2007/relationships/hdphoto" Target="../media/hdphoto4.wdp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图片 34" descr="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3000" contrast="7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6103800" y="5760"/>
            <a:ext cx="6087600" cy="4047480"/>
          </a:xfrm>
          <a:prstGeom prst="rect">
            <a:avLst/>
          </a:prstGeom>
          <a:ln w="0">
            <a:noFill/>
          </a:ln>
        </p:spPr>
      </p:pic>
      <p:pic>
        <p:nvPicPr>
          <p:cNvPr id="1" name="图片 35" descr=""/>
          <p:cNvPicPr/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9000" contrast="1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-3600" y="0"/>
            <a:ext cx="6106680" cy="404064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2" name="表格 48"/>
          <p:cNvGraphicFramePr/>
          <p:nvPr/>
        </p:nvGraphicFramePr>
        <p:xfrm>
          <a:off x="0" y="0"/>
          <a:ext cx="12191400" cy="4040280"/>
        </p:xfrm>
        <a:graphic>
          <a:graphicData uri="http://schemas.openxmlformats.org/drawingml/2006/table">
            <a:tbl>
              <a:tblPr/>
              <a:tblGrid>
                <a:gridCol w="1741680"/>
                <a:gridCol w="1741680"/>
                <a:gridCol w="1741680"/>
                <a:gridCol w="1741680"/>
                <a:gridCol w="1741680"/>
                <a:gridCol w="1741680"/>
                <a:gridCol w="1741680"/>
              </a:tblGrid>
              <a:tr h="1346760">
                <a:tc>
                  <a:txBody>
                    <a:bodyPr anchor="t">
                      <a:noAutofit/>
                    </a:bodyPr>
                    <a:p>
                      <a:endParaRPr b="1" lang="en-US" sz="1800" spc="-1" strike="noStrike">
                        <a:solidFill>
                          <a:schemeClr val="lt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noFill/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noFill/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pc="-1" strike="noStrike">
                        <a:solidFill>
                          <a:schemeClr val="lt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noFill/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pc="-1" strike="noStrike">
                        <a:solidFill>
                          <a:schemeClr val="lt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noFill/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pc="-1" strike="noStrike">
                        <a:solidFill>
                          <a:schemeClr val="lt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noFill/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pc="-1" strike="noStrike">
                        <a:solidFill>
                          <a:schemeClr val="lt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noFill/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pc="-1" strike="noStrike">
                        <a:solidFill>
                          <a:schemeClr val="lt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noFill/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pc="-1" strike="noStrike">
                        <a:solidFill>
                          <a:schemeClr val="lt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noFill/>
                    </a:lnR>
                    <a:lnT w="18720">
                      <a:noFill/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1346760"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noFill/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noFill/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1346760"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noFill/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noFill/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noFill/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noFill/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noFill/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noFill/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noFill/>
                    </a:lnB>
                    <a:noFill/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pc="-1" strike="noStrike">
                        <a:solidFill>
                          <a:schemeClr val="dk1"/>
                        </a:solidFill>
                        <a:latin typeface="等线"/>
                      </a:endParaRPr>
                    </a:p>
                  </a:txBody>
                  <a:tcPr anchor="t" marL="91440" marR="91440">
                    <a:lnL w="18720">
                      <a:solidFill>
                        <a:srgbClr val="ffffff"/>
                      </a:solidFill>
                    </a:lnL>
                    <a:lnR w="18720">
                      <a:noFill/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" name="矩形 49"/>
          <p:cNvSpPr/>
          <p:nvPr/>
        </p:nvSpPr>
        <p:spPr>
          <a:xfrm>
            <a:off x="8714880" y="0"/>
            <a:ext cx="1726560" cy="2682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grpSp>
        <p:nvGrpSpPr>
          <p:cNvPr id="4" name="组合 50"/>
          <p:cNvGrpSpPr/>
          <p:nvPr/>
        </p:nvGrpSpPr>
        <p:grpSpPr>
          <a:xfrm>
            <a:off x="9083880" y="547920"/>
            <a:ext cx="1064880" cy="744480"/>
            <a:chOff x="9083880" y="547920"/>
            <a:chExt cx="1064880" cy="744480"/>
          </a:xfrm>
        </p:grpSpPr>
        <p:sp>
          <p:nvSpPr>
            <p:cNvPr id="5" name="任意多边形 51"/>
            <p:cNvSpPr/>
            <p:nvPr/>
          </p:nvSpPr>
          <p:spPr>
            <a:xfrm>
              <a:off x="9083880" y="547920"/>
              <a:ext cx="361800" cy="727560"/>
            </a:xfrm>
            <a:custGeom>
              <a:avLst/>
              <a:gdLst>
                <a:gd name="textAreaLeft" fmla="*/ 0 w 361800"/>
                <a:gd name="textAreaRight" fmla="*/ 362520 w 361800"/>
                <a:gd name="textAreaTop" fmla="*/ 0 h 727560"/>
                <a:gd name="textAreaBottom" fmla="*/ 728280 h 727560"/>
              </a:gdLst>
              <a:ahLst/>
              <a:rect l="textAreaLeft" t="textAreaTop" r="textAreaRight" b="textAreaBottom"/>
              <a:pathLst>
                <a:path w="1862983" h="3743058">
                  <a:moveTo>
                    <a:pt x="0" y="0"/>
                  </a:moveTo>
                  <a:lnTo>
                    <a:pt x="1350236" y="3743058"/>
                  </a:lnTo>
                  <a:lnTo>
                    <a:pt x="1862983" y="2290273"/>
                  </a:lnTo>
                  <a:lnTo>
                    <a:pt x="1034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等线"/>
                <a:ea typeface="DejaVu Sans"/>
              </a:endParaRPr>
            </a:p>
          </p:txBody>
        </p:sp>
        <p:sp>
          <p:nvSpPr>
            <p:cNvPr id="6" name="任意多边形 52"/>
            <p:cNvSpPr/>
            <p:nvPr/>
          </p:nvSpPr>
          <p:spPr>
            <a:xfrm>
              <a:off x="9396360" y="549720"/>
              <a:ext cx="752400" cy="742680"/>
            </a:xfrm>
            <a:custGeom>
              <a:avLst/>
              <a:gdLst>
                <a:gd name="textAreaLeft" fmla="*/ 0 w 752400"/>
                <a:gd name="textAreaRight" fmla="*/ 753120 w 752400"/>
                <a:gd name="textAreaTop" fmla="*/ 0 h 742680"/>
                <a:gd name="textAreaBottom" fmla="*/ 743400 h 742680"/>
              </a:gdLst>
              <a:ahLst/>
              <a:rect l="textAreaLeft" t="textAreaTop" r="textAreaRight" b="textAreaBottom"/>
              <a:pathLst>
                <a:path w="3871244" h="3819970">
                  <a:moveTo>
                    <a:pt x="1333144" y="8546"/>
                  </a:moveTo>
                  <a:lnTo>
                    <a:pt x="0" y="3802879"/>
                  </a:lnTo>
                  <a:lnTo>
                    <a:pt x="1145136" y="3802879"/>
                  </a:lnTo>
                  <a:lnTo>
                    <a:pt x="1803162" y="2016808"/>
                  </a:lnTo>
                  <a:lnTo>
                    <a:pt x="2085173" y="2016808"/>
                  </a:lnTo>
                  <a:lnTo>
                    <a:pt x="1435693" y="3819970"/>
                  </a:lnTo>
                  <a:lnTo>
                    <a:pt x="2469734" y="3819970"/>
                  </a:lnTo>
                  <a:lnTo>
                    <a:pt x="3871244" y="0"/>
                  </a:lnTo>
                  <a:lnTo>
                    <a:pt x="2828658" y="0"/>
                  </a:lnTo>
                  <a:lnTo>
                    <a:pt x="2333001" y="1341690"/>
                  </a:lnTo>
                  <a:lnTo>
                    <a:pt x="2102265" y="1341690"/>
                  </a:lnTo>
                  <a:lnTo>
                    <a:pt x="2572284" y="17092"/>
                  </a:lnTo>
                  <a:lnTo>
                    <a:pt x="1333144" y="8546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等线"/>
                <a:ea typeface="DejaVu Sans"/>
              </a:endParaRPr>
            </a:p>
          </p:txBody>
        </p:sp>
        <p:sp>
          <p:nvSpPr>
            <p:cNvPr id="7" name="任意多边形 53"/>
            <p:cNvSpPr/>
            <p:nvPr/>
          </p:nvSpPr>
          <p:spPr>
            <a:xfrm>
              <a:off x="9341280" y="551520"/>
              <a:ext cx="252000" cy="365040"/>
            </a:xfrm>
            <a:custGeom>
              <a:avLst/>
              <a:gdLst>
                <a:gd name="textAreaLeft" fmla="*/ 0 w 252000"/>
                <a:gd name="textAreaRight" fmla="*/ 252720 w 252000"/>
                <a:gd name="textAreaTop" fmla="*/ 0 h 365040"/>
                <a:gd name="textAreaBottom" fmla="*/ 365760 h 365040"/>
              </a:gdLst>
              <a:ahLst/>
              <a:rect l="textAreaLeft" t="textAreaTop" r="textAreaRight" b="textAreaBottom"/>
              <a:pathLst>
                <a:path w="1298961" h="1880075">
                  <a:moveTo>
                    <a:pt x="0" y="0"/>
                  </a:moveTo>
                  <a:lnTo>
                    <a:pt x="1298961" y="0"/>
                  </a:lnTo>
                  <a:lnTo>
                    <a:pt x="658027" y="18800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等线"/>
                <a:ea typeface="DejaVu Sans"/>
              </a:endParaRPr>
            </a:p>
          </p:txBody>
        </p:sp>
      </p:grpSp>
      <p:sp>
        <p:nvSpPr>
          <p:cNvPr id="8" name="矩形 55"/>
          <p:cNvSpPr/>
          <p:nvPr/>
        </p:nvSpPr>
        <p:spPr>
          <a:xfrm>
            <a:off x="0" y="1341360"/>
            <a:ext cx="1726560" cy="2682000"/>
          </a:xfrm>
          <a:prstGeom prst="rect">
            <a:avLst/>
          </a:prstGeom>
          <a:solidFill>
            <a:srgbClr val="0070c0">
              <a:alpha val="6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sp>
        <p:nvSpPr>
          <p:cNvPr id="9" name="矩形 56"/>
          <p:cNvSpPr/>
          <p:nvPr/>
        </p:nvSpPr>
        <p:spPr>
          <a:xfrm>
            <a:off x="5240160" y="6480"/>
            <a:ext cx="3496680" cy="1333800"/>
          </a:xfrm>
          <a:prstGeom prst="rect">
            <a:avLst/>
          </a:prstGeom>
          <a:solidFill>
            <a:srgbClr val="0070c0">
              <a:alpha val="6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pic>
        <p:nvPicPr>
          <p:cNvPr id="10" name="图片 57" descr=""/>
          <p:cNvPicPr/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904240" y="1379520"/>
            <a:ext cx="1360800" cy="909000"/>
          </a:xfrm>
          <a:prstGeom prst="rect">
            <a:avLst/>
          </a:prstGeom>
          <a:ln w="0">
            <a:noFill/>
          </a:ln>
        </p:spPr>
      </p:pic>
      <p:sp>
        <p:nvSpPr>
          <p:cNvPr id="11" name="矩形 58"/>
          <p:cNvSpPr/>
          <p:nvPr/>
        </p:nvSpPr>
        <p:spPr>
          <a:xfrm>
            <a:off x="3499920" y="2708280"/>
            <a:ext cx="5191200" cy="1315080"/>
          </a:xfrm>
          <a:prstGeom prst="rect">
            <a:avLst/>
          </a:prstGeom>
          <a:solidFill>
            <a:srgbClr val="0070c0">
              <a:alpha val="6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sp>
        <p:nvSpPr>
          <p:cNvPr id="12" name="矩形 60"/>
          <p:cNvSpPr/>
          <p:nvPr/>
        </p:nvSpPr>
        <p:spPr>
          <a:xfrm>
            <a:off x="0" y="4025520"/>
            <a:ext cx="12191400" cy="115560"/>
          </a:xfrm>
          <a:prstGeom prst="rect">
            <a:avLst/>
          </a:prstGeom>
          <a:solidFill>
            <a:srgbClr val="1d5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8"/>
    <p:sldLayoutId id="2147483650" r:id="rId9"/>
    <p:sldLayoutId id="2147483651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0" r:id="rId19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43" descr=""/>
          <p:cNvPicPr/>
          <p:nvPr/>
        </p:nvPicPr>
        <p:blipFill>
          <a:blip r:embed="rId2"/>
          <a:srcRect l="6301" t="0" r="30595" b="0"/>
          <a:stretch/>
        </p:blipFill>
        <p:spPr>
          <a:xfrm>
            <a:off x="0" y="0"/>
            <a:ext cx="9157680" cy="6750720"/>
          </a:xfrm>
          <a:prstGeom prst="rect">
            <a:avLst/>
          </a:prstGeom>
          <a:ln w="0">
            <a:noFill/>
          </a:ln>
        </p:spPr>
      </p:pic>
      <p:sp>
        <p:nvSpPr>
          <p:cNvPr id="52" name="矩形 44"/>
          <p:cNvSpPr/>
          <p:nvPr/>
        </p:nvSpPr>
        <p:spPr>
          <a:xfrm>
            <a:off x="0" y="0"/>
            <a:ext cx="9143280" cy="685728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53" name="Rectangle 7"/>
          <p:cNvSpPr/>
          <p:nvPr/>
        </p:nvSpPr>
        <p:spPr>
          <a:xfrm>
            <a:off x="4528800" y="0"/>
            <a:ext cx="7662600" cy="6857280"/>
          </a:xfrm>
          <a:custGeom>
            <a:avLst/>
            <a:gdLst>
              <a:gd name="textAreaLeft" fmla="*/ 0 w 7662600"/>
              <a:gd name="textAreaRight" fmla="*/ 7663320 w 7662600"/>
              <a:gd name="textAreaTop" fmla="*/ 0 h 6857280"/>
              <a:gd name="textAreaBottom" fmla="*/ 6858000 h 6857280"/>
            </a:gdLst>
            <a:ahLst/>
            <a:rect l="textAreaLeft" t="textAreaTop" r="textAreaRight" b="textAreaBottom"/>
            <a:pathLst>
              <a:path w="7664245" h="6858000">
                <a:moveTo>
                  <a:pt x="3657600" y="0"/>
                </a:moveTo>
                <a:lnTo>
                  <a:pt x="7664245" y="0"/>
                </a:lnTo>
                <a:lnTo>
                  <a:pt x="7664245" y="6858000"/>
                </a:lnTo>
                <a:lnTo>
                  <a:pt x="0" y="6858000"/>
                </a:lnTo>
                <a:lnTo>
                  <a:pt x="365760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68760" rIns="68760" tIns="34200" bIns="342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grpSp>
        <p:nvGrpSpPr>
          <p:cNvPr id="54" name="Group 3"/>
          <p:cNvGrpSpPr/>
          <p:nvPr/>
        </p:nvGrpSpPr>
        <p:grpSpPr>
          <a:xfrm>
            <a:off x="5498640" y="2355120"/>
            <a:ext cx="2176920" cy="944280"/>
            <a:chOff x="5498640" y="2355120"/>
            <a:chExt cx="2176920" cy="944280"/>
          </a:xfrm>
        </p:grpSpPr>
        <p:sp>
          <p:nvSpPr>
            <p:cNvPr id="55" name="Parallelogram 14"/>
            <p:cNvSpPr/>
            <p:nvPr/>
          </p:nvSpPr>
          <p:spPr>
            <a:xfrm>
              <a:off x="5498640" y="2355120"/>
              <a:ext cx="2176920" cy="944280"/>
            </a:xfrm>
            <a:prstGeom prst="parallelogram">
              <a:avLst>
                <a:gd name="adj" fmla="val 52419"/>
              </a:avLst>
            </a:prstGeom>
            <a:solidFill>
              <a:srgbClr val="1d50a2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ffffff"/>
                </a:solidFill>
                <a:latin typeface="Calibri"/>
                <a:ea typeface="DejaVu Sans"/>
              </a:endParaRPr>
            </a:p>
          </p:txBody>
        </p:sp>
        <p:sp>
          <p:nvSpPr>
            <p:cNvPr id="56" name="AutoShape 59"/>
            <p:cNvSpPr/>
            <p:nvPr/>
          </p:nvSpPr>
          <p:spPr>
            <a:xfrm>
              <a:off x="6347160" y="2626920"/>
              <a:ext cx="479880" cy="479160"/>
            </a:xfrm>
            <a:custGeom>
              <a:avLst/>
              <a:gdLst>
                <a:gd name="textAreaLeft" fmla="*/ 0 w 479880"/>
                <a:gd name="textAreaRight" fmla="*/ 480600 w 479880"/>
                <a:gd name="textAreaTop" fmla="*/ 0 h 479160"/>
                <a:gd name="textAreaBottom" fmla="*/ 479880 h 479160"/>
              </a:gdLst>
              <a:ahLst/>
              <a:rect l="textAreaLeft" t="textAreaTop" r="textAreaRight" b="textAreaBottom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rgbClr val="fcfcf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9080" rIns="19080" tIns="19080" bIns="1908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5c5c5c"/>
                </a:solidFill>
                <a:latin typeface="Calibri"/>
                <a:ea typeface="DejaVu Sans"/>
              </a:endParaRPr>
            </a:p>
          </p:txBody>
        </p:sp>
      </p:grpSp>
      <p:grpSp>
        <p:nvGrpSpPr>
          <p:cNvPr id="57" name="Group 1"/>
          <p:cNvGrpSpPr/>
          <p:nvPr/>
        </p:nvGrpSpPr>
        <p:grpSpPr>
          <a:xfrm>
            <a:off x="6057720" y="1110600"/>
            <a:ext cx="2176920" cy="944280"/>
            <a:chOff x="6057720" y="1110600"/>
            <a:chExt cx="2176920" cy="944280"/>
          </a:xfrm>
        </p:grpSpPr>
        <p:sp>
          <p:nvSpPr>
            <p:cNvPr id="58" name="Parallelogram 13"/>
            <p:cNvSpPr/>
            <p:nvPr/>
          </p:nvSpPr>
          <p:spPr>
            <a:xfrm>
              <a:off x="6057720" y="1110600"/>
              <a:ext cx="2176920" cy="944280"/>
            </a:xfrm>
            <a:prstGeom prst="parallelogram">
              <a:avLst>
                <a:gd name="adj" fmla="val 52419"/>
              </a:avLst>
            </a:prstGeom>
            <a:solidFill>
              <a:srgbClr val="153a75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ffffff"/>
                </a:solidFill>
                <a:latin typeface="Calibri"/>
                <a:ea typeface="DejaVu Sans"/>
              </a:endParaRPr>
            </a:p>
          </p:txBody>
        </p:sp>
        <p:grpSp>
          <p:nvGrpSpPr>
            <p:cNvPr id="59" name="Group 42"/>
            <p:cNvGrpSpPr/>
            <p:nvPr/>
          </p:nvGrpSpPr>
          <p:grpSpPr>
            <a:xfrm>
              <a:off x="6906240" y="1357920"/>
              <a:ext cx="479880" cy="449640"/>
              <a:chOff x="6906240" y="1357920"/>
              <a:chExt cx="479880" cy="449640"/>
            </a:xfrm>
          </p:grpSpPr>
          <p:sp>
            <p:nvSpPr>
              <p:cNvPr id="60" name="AutoShape 110"/>
              <p:cNvSpPr/>
              <p:nvPr/>
            </p:nvSpPr>
            <p:spPr>
              <a:xfrm>
                <a:off x="6966720" y="1417680"/>
                <a:ext cx="358560" cy="239760"/>
              </a:xfrm>
              <a:custGeom>
                <a:avLst/>
                <a:gdLst>
                  <a:gd name="textAreaLeft" fmla="*/ 0 w 358560"/>
                  <a:gd name="textAreaRight" fmla="*/ 359280 w 358560"/>
                  <a:gd name="textAreaTop" fmla="*/ 0 h 239760"/>
                  <a:gd name="textAreaBottom" fmla="*/ 240480 h 239760"/>
                </a:gdLst>
                <a:ahLst/>
                <a:rect l="textAreaLeft" t="textAreaTop" r="textAreaRight" b="textAreaBottom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solidFill>
                <a:srgbClr val="fcfcfc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19080" rIns="19080" tIns="19080" bIns="1908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100" spc="-1" strike="noStrike">
                  <a:solidFill>
                    <a:srgbClr val="ffffff"/>
                  </a:solidFill>
                  <a:latin typeface="Gill Sans"/>
                  <a:ea typeface="DejaVu Sans"/>
                </a:endParaRPr>
              </a:p>
            </p:txBody>
          </p:sp>
          <p:sp>
            <p:nvSpPr>
              <p:cNvPr id="61" name="AutoShape 111"/>
              <p:cNvSpPr/>
              <p:nvPr/>
            </p:nvSpPr>
            <p:spPr>
              <a:xfrm>
                <a:off x="6906240" y="1357920"/>
                <a:ext cx="479880" cy="449640"/>
              </a:xfrm>
              <a:custGeom>
                <a:avLst/>
                <a:gdLst>
                  <a:gd name="textAreaLeft" fmla="*/ 0 w 479880"/>
                  <a:gd name="textAreaRight" fmla="*/ 480600 w 479880"/>
                  <a:gd name="textAreaTop" fmla="*/ 0 h 449640"/>
                  <a:gd name="textAreaBottom" fmla="*/ 450360 h 449640"/>
                </a:gdLst>
                <a:ahLst/>
                <a:rect l="textAreaLeft" t="textAreaTop" r="textAreaRight" b="textAreaBottom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solidFill>
                <a:srgbClr val="fcfcfc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19080" rIns="19080" tIns="19080" bIns="1908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100" spc="-1" strike="noStrike">
                  <a:solidFill>
                    <a:srgbClr val="ffffff"/>
                  </a:solidFill>
                  <a:latin typeface="Gill Sans"/>
                  <a:ea typeface="DejaVu Sans"/>
                </a:endParaRPr>
              </a:p>
            </p:txBody>
          </p:sp>
        </p:grpSp>
      </p:grpSp>
      <p:grpSp>
        <p:nvGrpSpPr>
          <p:cNvPr id="62" name="Group 5"/>
          <p:cNvGrpSpPr/>
          <p:nvPr/>
        </p:nvGrpSpPr>
        <p:grpSpPr>
          <a:xfrm>
            <a:off x="4292640" y="4844160"/>
            <a:ext cx="2176920" cy="944280"/>
            <a:chOff x="4292640" y="4844160"/>
            <a:chExt cx="2176920" cy="944280"/>
          </a:xfrm>
        </p:grpSpPr>
        <p:sp>
          <p:nvSpPr>
            <p:cNvPr id="63" name="Parallelogram 16"/>
            <p:cNvSpPr/>
            <p:nvPr/>
          </p:nvSpPr>
          <p:spPr>
            <a:xfrm>
              <a:off x="4292640" y="4844160"/>
              <a:ext cx="2176920" cy="944280"/>
            </a:xfrm>
            <a:prstGeom prst="parallelogram">
              <a:avLst>
                <a:gd name="adj" fmla="val 52419"/>
              </a:avLst>
            </a:prstGeom>
            <a:solidFill>
              <a:srgbClr val="3474dc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ffffff"/>
                </a:solidFill>
                <a:latin typeface="Calibri"/>
                <a:ea typeface="DejaVu Sans"/>
              </a:endParaRPr>
            </a:p>
          </p:txBody>
        </p:sp>
        <p:grpSp>
          <p:nvGrpSpPr>
            <p:cNvPr id="64" name="Group 45"/>
            <p:cNvGrpSpPr/>
            <p:nvPr/>
          </p:nvGrpSpPr>
          <p:grpSpPr>
            <a:xfrm>
              <a:off x="5216760" y="5076360"/>
              <a:ext cx="329040" cy="479880"/>
              <a:chOff x="5216760" y="5076360"/>
              <a:chExt cx="329040" cy="479880"/>
            </a:xfrm>
          </p:grpSpPr>
          <p:sp>
            <p:nvSpPr>
              <p:cNvPr id="65" name="AutoShape 113"/>
              <p:cNvSpPr/>
              <p:nvPr/>
            </p:nvSpPr>
            <p:spPr>
              <a:xfrm>
                <a:off x="5216760" y="5076360"/>
                <a:ext cx="329040" cy="479880"/>
              </a:xfrm>
              <a:custGeom>
                <a:avLst/>
                <a:gdLst>
                  <a:gd name="textAreaLeft" fmla="*/ 0 w 329040"/>
                  <a:gd name="textAreaRight" fmla="*/ 329760 w 329040"/>
                  <a:gd name="textAreaTop" fmla="*/ 0 h 479880"/>
                  <a:gd name="textAreaBottom" fmla="*/ 480600 h 479880"/>
                </a:gdLst>
                <a:ahLst/>
                <a:rect l="textAreaLeft" t="textAreaTop" r="textAreaRight" b="textAreaBottom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8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rgbClr val="fcfcfc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19080" rIns="19080" tIns="19080" bIns="1908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5c5c5c"/>
                  </a:solidFill>
                  <a:latin typeface="Calibri"/>
                  <a:ea typeface="DejaVu Sans"/>
                </a:endParaRPr>
              </a:p>
            </p:txBody>
          </p:sp>
          <p:sp>
            <p:nvSpPr>
              <p:cNvPr id="66" name="AutoShape 114"/>
              <p:cNvSpPr/>
              <p:nvPr/>
            </p:nvSpPr>
            <p:spPr>
              <a:xfrm>
                <a:off x="5291280" y="5151960"/>
                <a:ext cx="96840" cy="96840"/>
              </a:xfrm>
              <a:custGeom>
                <a:avLst/>
                <a:gdLst>
                  <a:gd name="textAreaLeft" fmla="*/ 0 w 96840"/>
                  <a:gd name="textAreaRight" fmla="*/ 97560 w 96840"/>
                  <a:gd name="textAreaTop" fmla="*/ 0 h 96840"/>
                  <a:gd name="textAreaBottom" fmla="*/ 97560 h 96840"/>
                </a:gdLst>
                <a:ahLst/>
                <a:rect l="textAreaLeft" t="textAreaTop" r="textAreaRight" b="textAreaBottom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rgbClr val="fcfcfc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19080" rIns="19080" tIns="19080" bIns="1908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5c5c5c"/>
                  </a:solidFill>
                  <a:latin typeface="Calibri"/>
                  <a:ea typeface="DejaVu Sans"/>
                </a:endParaRPr>
              </a:p>
            </p:txBody>
          </p:sp>
        </p:grpSp>
      </p:grpSp>
      <p:grpSp>
        <p:nvGrpSpPr>
          <p:cNvPr id="67" name="Group 4"/>
          <p:cNvGrpSpPr/>
          <p:nvPr/>
        </p:nvGrpSpPr>
        <p:grpSpPr>
          <a:xfrm>
            <a:off x="4900320" y="3599640"/>
            <a:ext cx="2176920" cy="944280"/>
            <a:chOff x="4900320" y="3599640"/>
            <a:chExt cx="2176920" cy="944280"/>
          </a:xfrm>
        </p:grpSpPr>
        <p:sp>
          <p:nvSpPr>
            <p:cNvPr id="68" name="Parallelogram 15"/>
            <p:cNvSpPr/>
            <p:nvPr/>
          </p:nvSpPr>
          <p:spPr>
            <a:xfrm>
              <a:off x="4900320" y="3599640"/>
              <a:ext cx="2176920" cy="944280"/>
            </a:xfrm>
            <a:prstGeom prst="parallelogram">
              <a:avLst>
                <a:gd name="adj" fmla="val 52419"/>
              </a:avLst>
            </a:prstGeom>
            <a:solidFill>
              <a:srgbClr val="2361c7"/>
            </a:solidFill>
            <a:ln w="127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en-GB" sz="1400" spc="-1" strike="noStrike">
                <a:solidFill>
                  <a:srgbClr val="ffffff"/>
                </a:solidFill>
                <a:latin typeface="Calibri"/>
                <a:ea typeface="DejaVu Sans"/>
              </a:endParaRPr>
            </a:p>
          </p:txBody>
        </p:sp>
        <p:grpSp>
          <p:nvGrpSpPr>
            <p:cNvPr id="69" name="Group 48"/>
            <p:cNvGrpSpPr/>
            <p:nvPr/>
          </p:nvGrpSpPr>
          <p:grpSpPr>
            <a:xfrm>
              <a:off x="5748840" y="3870000"/>
              <a:ext cx="479880" cy="403560"/>
              <a:chOff x="5748840" y="3870000"/>
              <a:chExt cx="479880" cy="403560"/>
            </a:xfrm>
          </p:grpSpPr>
          <p:sp>
            <p:nvSpPr>
              <p:cNvPr id="70" name="AutoShape 120"/>
              <p:cNvSpPr/>
              <p:nvPr/>
            </p:nvSpPr>
            <p:spPr>
              <a:xfrm>
                <a:off x="5869440" y="3975120"/>
                <a:ext cx="238680" cy="238680"/>
              </a:xfrm>
              <a:custGeom>
                <a:avLst/>
                <a:gdLst>
                  <a:gd name="textAreaLeft" fmla="*/ 0 w 238680"/>
                  <a:gd name="textAreaRight" fmla="*/ 239400 w 238680"/>
                  <a:gd name="textAreaTop" fmla="*/ 0 h 238680"/>
                  <a:gd name="textAreaBottom" fmla="*/ 239400 h 238680"/>
                </a:gdLst>
                <a:ahLst/>
                <a:rect l="textAreaLeft" t="textAreaTop" r="textAreaRight" b="textAreaBottom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rgbClr val="fcfcfc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19080" rIns="19080" tIns="19080" bIns="1908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100" spc="-1" strike="noStrike">
                  <a:solidFill>
                    <a:srgbClr val="ffffff"/>
                  </a:solidFill>
                  <a:latin typeface="Gill Sans"/>
                  <a:ea typeface="DejaVu Sans"/>
                </a:endParaRPr>
              </a:p>
            </p:txBody>
          </p:sp>
          <p:sp>
            <p:nvSpPr>
              <p:cNvPr id="71" name="AutoShape 121"/>
              <p:cNvSpPr/>
              <p:nvPr/>
            </p:nvSpPr>
            <p:spPr>
              <a:xfrm>
                <a:off x="5929560" y="4034880"/>
                <a:ext cx="66600" cy="66600"/>
              </a:xfrm>
              <a:custGeom>
                <a:avLst/>
                <a:gdLst>
                  <a:gd name="textAreaLeft" fmla="*/ 0 w 66600"/>
                  <a:gd name="textAreaRight" fmla="*/ 67320 w 66600"/>
                  <a:gd name="textAreaTop" fmla="*/ 0 h 66600"/>
                  <a:gd name="textAreaBottom" fmla="*/ 67320 h 66600"/>
                </a:gdLst>
                <a:ahLst/>
                <a:rect l="textAreaLeft" t="textAreaTop" r="textAreaRight" b="textAreaBottom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rgbClr val="fcfcfc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19080" rIns="19080" tIns="19080" bIns="1908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100" spc="-1" strike="noStrike">
                  <a:solidFill>
                    <a:srgbClr val="ffffff"/>
                  </a:solidFill>
                  <a:latin typeface="Gill Sans"/>
                  <a:ea typeface="DejaVu Sans"/>
                </a:endParaRPr>
              </a:p>
            </p:txBody>
          </p:sp>
          <p:sp>
            <p:nvSpPr>
              <p:cNvPr id="72" name="AutoShape 122"/>
              <p:cNvSpPr/>
              <p:nvPr/>
            </p:nvSpPr>
            <p:spPr>
              <a:xfrm>
                <a:off x="5748840" y="3870000"/>
                <a:ext cx="479880" cy="403560"/>
              </a:xfrm>
              <a:custGeom>
                <a:avLst/>
                <a:gdLst>
                  <a:gd name="textAreaLeft" fmla="*/ 0 w 479880"/>
                  <a:gd name="textAreaRight" fmla="*/ 480600 w 479880"/>
                  <a:gd name="textAreaTop" fmla="*/ 0 h 403560"/>
                  <a:gd name="textAreaBottom" fmla="*/ 404280 h 403560"/>
                </a:gdLst>
                <a:ahLst/>
                <a:rect l="textAreaLeft" t="textAreaTop" r="textAreaRight" b="textAreaBottom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rgbClr val="fcfcfc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19080" rIns="19080" tIns="19080" bIns="1908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100" spc="-1" strike="noStrike">
                  <a:solidFill>
                    <a:srgbClr val="ffffff"/>
                  </a:solidFill>
                  <a:latin typeface="Gill Sans"/>
                  <a:ea typeface="DejaVu Sans"/>
                </a:endParaRPr>
              </a:p>
            </p:txBody>
          </p:sp>
        </p:grpSp>
      </p:grpSp>
      <p:sp>
        <p:nvSpPr>
          <p:cNvPr id="73" name="五边形 11"/>
          <p:cNvSpPr/>
          <p:nvPr/>
        </p:nvSpPr>
        <p:spPr>
          <a:xfrm>
            <a:off x="406440" y="2044800"/>
            <a:ext cx="596160" cy="380160"/>
          </a:xfrm>
          <a:prstGeom prst="homePlate">
            <a:avLst>
              <a:gd name="adj" fmla="val 50000"/>
            </a:avLst>
          </a:prstGeom>
          <a:solidFill>
            <a:srgbClr val="153a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chemeClr val="lt1"/>
                </a:solidFill>
                <a:latin typeface="微软雅黑"/>
                <a:ea typeface="微软雅黑"/>
              </a:rPr>
              <a:t>01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" name="五边形 12"/>
          <p:cNvSpPr/>
          <p:nvPr/>
        </p:nvSpPr>
        <p:spPr>
          <a:xfrm>
            <a:off x="406440" y="2940120"/>
            <a:ext cx="596160" cy="380160"/>
          </a:xfrm>
          <a:prstGeom prst="homePlate">
            <a:avLst>
              <a:gd name="adj" fmla="val 50000"/>
            </a:avLst>
          </a:prstGeom>
          <a:solidFill>
            <a:srgbClr val="1d5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chemeClr val="lt1"/>
                </a:solidFill>
                <a:latin typeface="微软雅黑"/>
                <a:ea typeface="微软雅黑"/>
              </a:rPr>
              <a:t>02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五边形 13"/>
          <p:cNvSpPr/>
          <p:nvPr/>
        </p:nvSpPr>
        <p:spPr>
          <a:xfrm>
            <a:off x="406440" y="3816360"/>
            <a:ext cx="596160" cy="380160"/>
          </a:xfrm>
          <a:prstGeom prst="homePlate">
            <a:avLst>
              <a:gd name="adj" fmla="val 50000"/>
            </a:avLst>
          </a:prstGeom>
          <a:solidFill>
            <a:srgbClr val="2361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chemeClr val="lt1"/>
                </a:solidFill>
                <a:latin typeface="微软雅黑"/>
                <a:ea typeface="微软雅黑"/>
              </a:rPr>
              <a:t>03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五边形 14"/>
          <p:cNvSpPr/>
          <p:nvPr/>
        </p:nvSpPr>
        <p:spPr>
          <a:xfrm>
            <a:off x="406440" y="4705200"/>
            <a:ext cx="596160" cy="380160"/>
          </a:xfrm>
          <a:prstGeom prst="homePlate">
            <a:avLst>
              <a:gd name="adj" fmla="val 50000"/>
            </a:avLst>
          </a:prstGeom>
          <a:solidFill>
            <a:srgbClr val="347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chemeClr val="lt1"/>
                </a:solidFill>
                <a:latin typeface="微软雅黑"/>
                <a:ea typeface="微软雅黑"/>
              </a:rPr>
              <a:t>04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任意多边形 40"/>
          <p:cNvSpPr/>
          <p:nvPr/>
        </p:nvSpPr>
        <p:spPr>
          <a:xfrm flipH="1">
            <a:off x="306000" y="504720"/>
            <a:ext cx="45000" cy="592920"/>
          </a:xfrm>
          <a:custGeom>
            <a:avLst/>
            <a:gdLst>
              <a:gd name="textAreaLeft" fmla="*/ 360 w 45000"/>
              <a:gd name="textAreaRight" fmla="*/ 46080 w 45000"/>
              <a:gd name="textAreaTop" fmla="*/ 0 h 592920"/>
              <a:gd name="textAreaBottom" fmla="*/ 593640 h 592920"/>
            </a:gdLst>
            <a:ahLst/>
            <a:rect l="textAreaLeft" t="textAreaTop" r="textAreaRight" b="textAreaBottom"/>
            <a:pathLst>
              <a:path w="0" h="695325">
                <a:moveTo>
                  <a:pt x="0" y="0"/>
                </a:moveTo>
                <a:lnTo>
                  <a:pt x="0" y="695325"/>
                </a:lnTo>
              </a:path>
            </a:pathLst>
          </a:custGeom>
          <a:noFill/>
          <a:ln w="28575">
            <a:solidFill>
              <a:srgbClr val="153a7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sp>
        <p:nvSpPr>
          <p:cNvPr id="78" name="等腰三角形 41"/>
          <p:cNvSpPr/>
          <p:nvPr/>
        </p:nvSpPr>
        <p:spPr>
          <a:xfrm rot="5400000">
            <a:off x="312480" y="767880"/>
            <a:ext cx="167040" cy="79200"/>
          </a:xfrm>
          <a:prstGeom prst="triangle">
            <a:avLst>
              <a:gd name="adj" fmla="val 50000"/>
            </a:avLst>
          </a:prstGeom>
          <a:solidFill>
            <a:srgbClr val="153a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-5040" bIns="-504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sp>
        <p:nvSpPr>
          <p:cNvPr id="79" name="矩形 42"/>
          <p:cNvSpPr/>
          <p:nvPr/>
        </p:nvSpPr>
        <p:spPr>
          <a:xfrm>
            <a:off x="0" y="507240"/>
            <a:ext cx="282960" cy="592200"/>
          </a:xfrm>
          <a:prstGeom prst="rect">
            <a:avLst/>
          </a:prstGeom>
          <a:solidFill>
            <a:srgbClr val="153a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k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d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7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 rotWithShape="0">
            <a:blip r:embed="rId2"/>
            <a:srcRect/>
            <a:stretch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68760" rIns="68760" tIns="34200" bIns="34200" anchor="ctr">
            <a:noAutofit/>
          </a:bodyPr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sp>
        <p:nvSpPr>
          <p:cNvPr id="119" name="圆角矩形 7"/>
          <p:cNvSpPr/>
          <p:nvPr/>
        </p:nvSpPr>
        <p:spPr>
          <a:xfrm>
            <a:off x="0" y="507960"/>
            <a:ext cx="11857320" cy="6349320"/>
          </a:xfrm>
          <a:prstGeom prst="roundRect">
            <a:avLst>
              <a:gd name="adj" fmla="val 0"/>
            </a:avLst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sp>
        <p:nvSpPr>
          <p:cNvPr id="120" name="文本框 22"/>
          <p:cNvSpPr/>
          <p:nvPr/>
        </p:nvSpPr>
        <p:spPr>
          <a:xfrm>
            <a:off x="9688680" y="6323760"/>
            <a:ext cx="2175480" cy="25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zh-CN" sz="1100" spc="296" strike="noStrike">
                <a:solidFill>
                  <a:srgbClr val="a6a6a6"/>
                </a:solidFill>
                <a:latin typeface="微软雅黑"/>
                <a:ea typeface="微软雅黑"/>
              </a:rPr>
              <a:t>国防科技大学计算机学院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21" name="直接连接符 9"/>
          <p:cNvCxnSpPr/>
          <p:nvPr/>
        </p:nvCxnSpPr>
        <p:spPr>
          <a:xfrm>
            <a:off x="4508280" y="6460920"/>
            <a:ext cx="5195160" cy="720"/>
          </a:xfrm>
          <a:prstGeom prst="straightConnector1">
            <a:avLst/>
          </a:prstGeom>
          <a:ln w="57150">
            <a:solidFill>
              <a:srgbClr val="203864">
                <a:alpha val="11000"/>
              </a:srgbClr>
            </a:solidFill>
            <a:round/>
          </a:ln>
        </p:spPr>
      </p:cxnSp>
      <p:cxnSp>
        <p:nvCxnSpPr>
          <p:cNvPr id="122" name="直接连接符 10"/>
          <p:cNvCxnSpPr/>
          <p:nvPr/>
        </p:nvCxnSpPr>
        <p:spPr>
          <a:xfrm>
            <a:off x="11086920" y="6642000"/>
            <a:ext cx="1105560" cy="720"/>
          </a:xfrm>
          <a:prstGeom prst="straightConnector1">
            <a:avLst/>
          </a:prstGeom>
          <a:ln w="57150">
            <a:solidFill>
              <a:srgbClr val="cc0000"/>
            </a:solidFill>
            <a:round/>
          </a:ln>
        </p:spPr>
      </p:cxnSp>
      <p:grpSp>
        <p:nvGrpSpPr>
          <p:cNvPr id="123" name="组合 11"/>
          <p:cNvGrpSpPr/>
          <p:nvPr/>
        </p:nvGrpSpPr>
        <p:grpSpPr>
          <a:xfrm>
            <a:off x="11015280" y="169200"/>
            <a:ext cx="900000" cy="366120"/>
            <a:chOff x="11015280" y="169200"/>
            <a:chExt cx="900000" cy="366120"/>
          </a:xfrm>
        </p:grpSpPr>
        <p:grpSp>
          <p:nvGrpSpPr>
            <p:cNvPr id="124" name="组合 12"/>
            <p:cNvGrpSpPr/>
            <p:nvPr/>
          </p:nvGrpSpPr>
          <p:grpSpPr>
            <a:xfrm>
              <a:off x="11015280" y="230760"/>
              <a:ext cx="350640" cy="245160"/>
              <a:chOff x="11015280" y="230760"/>
              <a:chExt cx="350640" cy="245160"/>
            </a:xfrm>
          </p:grpSpPr>
          <p:sp>
            <p:nvSpPr>
              <p:cNvPr id="125" name="任意多边形 56"/>
              <p:cNvSpPr/>
              <p:nvPr/>
            </p:nvSpPr>
            <p:spPr>
              <a:xfrm>
                <a:off x="11015280" y="230760"/>
                <a:ext cx="118800" cy="239400"/>
              </a:xfrm>
              <a:custGeom>
                <a:avLst/>
                <a:gdLst>
                  <a:gd name="textAreaLeft" fmla="*/ 0 w 118800"/>
                  <a:gd name="textAreaRight" fmla="*/ 119520 w 118800"/>
                  <a:gd name="textAreaTop" fmla="*/ 0 h 239400"/>
                  <a:gd name="textAreaBottom" fmla="*/ 240120 h 239400"/>
                </a:gdLst>
                <a:ahLst/>
                <a:rect l="textAreaLeft" t="textAreaTop" r="textAreaRight" b="textAreaBottom"/>
                <a:pathLst>
                  <a:path w="1862983" h="3743058">
                    <a:moveTo>
                      <a:pt x="0" y="0"/>
                    </a:moveTo>
                    <a:lnTo>
                      <a:pt x="1350236" y="3743058"/>
                    </a:lnTo>
                    <a:lnTo>
                      <a:pt x="1862983" y="2290273"/>
                    </a:lnTo>
                    <a:lnTo>
                      <a:pt x="103404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>
                  <a:lnSpc>
                    <a:spcPct val="100000"/>
                  </a:lnSpc>
                </a:pPr>
                <a:endParaRPr b="0" lang="en-US" sz="1800" spc="-1" strike="noStrike">
                  <a:solidFill>
                    <a:schemeClr val="lt1"/>
                  </a:solidFill>
                  <a:latin typeface="等线"/>
                  <a:ea typeface="DejaVu Sans"/>
                </a:endParaRPr>
              </a:p>
            </p:txBody>
          </p:sp>
          <p:sp>
            <p:nvSpPr>
              <p:cNvPr id="126" name="任意多边形 57"/>
              <p:cNvSpPr/>
              <p:nvPr/>
            </p:nvSpPr>
            <p:spPr>
              <a:xfrm>
                <a:off x="11118240" y="231480"/>
                <a:ext cx="247680" cy="244440"/>
              </a:xfrm>
              <a:custGeom>
                <a:avLst/>
                <a:gdLst>
                  <a:gd name="textAreaLeft" fmla="*/ 0 w 247680"/>
                  <a:gd name="textAreaRight" fmla="*/ 248400 w 247680"/>
                  <a:gd name="textAreaTop" fmla="*/ 0 h 244440"/>
                  <a:gd name="textAreaBottom" fmla="*/ 245160 h 244440"/>
                </a:gdLst>
                <a:ahLst/>
                <a:rect l="textAreaLeft" t="textAreaTop" r="textAreaRight" b="textAreaBottom"/>
                <a:pathLst>
                  <a:path w="3871244" h="3819970">
                    <a:moveTo>
                      <a:pt x="1333144" y="8546"/>
                    </a:moveTo>
                    <a:lnTo>
                      <a:pt x="0" y="3802879"/>
                    </a:lnTo>
                    <a:lnTo>
                      <a:pt x="1145136" y="3802879"/>
                    </a:lnTo>
                    <a:lnTo>
                      <a:pt x="1803162" y="2016808"/>
                    </a:lnTo>
                    <a:lnTo>
                      <a:pt x="2085173" y="2016808"/>
                    </a:lnTo>
                    <a:lnTo>
                      <a:pt x="1435693" y="3819970"/>
                    </a:lnTo>
                    <a:lnTo>
                      <a:pt x="2469734" y="3819970"/>
                    </a:lnTo>
                    <a:lnTo>
                      <a:pt x="3871244" y="0"/>
                    </a:lnTo>
                    <a:lnTo>
                      <a:pt x="2828658" y="0"/>
                    </a:lnTo>
                    <a:lnTo>
                      <a:pt x="2333001" y="1341690"/>
                    </a:lnTo>
                    <a:lnTo>
                      <a:pt x="2102265" y="1341690"/>
                    </a:lnTo>
                    <a:lnTo>
                      <a:pt x="2572284" y="17092"/>
                    </a:lnTo>
                    <a:lnTo>
                      <a:pt x="1333144" y="8546"/>
                    </a:lnTo>
                    <a:close/>
                  </a:path>
                </a:pathLst>
              </a:custGeom>
              <a:solidFill>
                <a:srgbClr val="cc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>
                  <a:lnSpc>
                    <a:spcPct val="100000"/>
                  </a:lnSpc>
                </a:pPr>
                <a:endParaRPr b="0" lang="en-US" sz="1800" spc="-1" strike="noStrike">
                  <a:solidFill>
                    <a:schemeClr val="lt1"/>
                  </a:solidFill>
                  <a:latin typeface="等线"/>
                  <a:ea typeface="DejaVu Sans"/>
                </a:endParaRPr>
              </a:p>
            </p:txBody>
          </p:sp>
          <p:sp>
            <p:nvSpPr>
              <p:cNvPr id="127" name="任意多边形 58"/>
              <p:cNvSpPr/>
              <p:nvPr/>
            </p:nvSpPr>
            <p:spPr>
              <a:xfrm>
                <a:off x="11100240" y="231840"/>
                <a:ext cx="82440" cy="119880"/>
              </a:xfrm>
              <a:custGeom>
                <a:avLst/>
                <a:gdLst>
                  <a:gd name="textAreaLeft" fmla="*/ 0 w 82440"/>
                  <a:gd name="textAreaRight" fmla="*/ 83160 w 82440"/>
                  <a:gd name="textAreaTop" fmla="*/ 0 h 119880"/>
                  <a:gd name="textAreaBottom" fmla="*/ 120600 h 119880"/>
                </a:gdLst>
                <a:ahLst/>
                <a:rect l="textAreaLeft" t="textAreaTop" r="textAreaRight" b="textAreaBottom"/>
                <a:pathLst>
                  <a:path w="1298961" h="1880075">
                    <a:moveTo>
                      <a:pt x="0" y="0"/>
                    </a:moveTo>
                    <a:lnTo>
                      <a:pt x="1298961" y="0"/>
                    </a:lnTo>
                    <a:lnTo>
                      <a:pt x="658027" y="18800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>
                  <a:lnSpc>
                    <a:spcPct val="100000"/>
                  </a:lnSpc>
                </a:pPr>
                <a:endParaRPr b="0" lang="en-US" sz="1800" spc="-1" strike="noStrike">
                  <a:solidFill>
                    <a:schemeClr val="lt1"/>
                  </a:solidFill>
                  <a:latin typeface="等线"/>
                  <a:ea typeface="DejaVu Sans"/>
                </a:endParaRPr>
              </a:p>
            </p:txBody>
          </p:sp>
        </p:grpSp>
        <p:pic>
          <p:nvPicPr>
            <p:cNvPr id="128" name="图片 13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/>
                      </a14:imgEffect>
                    </a14:imgLayer>
                  </a14:imgProps>
                </a:ext>
              </a:extLst>
            </a:blip>
            <a:stretch/>
          </p:blipFill>
          <p:spPr>
            <a:xfrm>
              <a:off x="11366640" y="169200"/>
              <a:ext cx="548640" cy="3661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29" name="文本框 22"/>
          <p:cNvSpPr/>
          <p:nvPr/>
        </p:nvSpPr>
        <p:spPr>
          <a:xfrm>
            <a:off x="6552720" y="6502320"/>
            <a:ext cx="4666680" cy="42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a6a6a6"/>
                </a:solidFill>
                <a:latin typeface="微软雅黑"/>
                <a:ea typeface="微软雅黑"/>
              </a:rPr>
              <a:t>National University of Defense Technology-College of Computing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任意多边形 31"/>
          <p:cNvSpPr/>
          <p:nvPr/>
        </p:nvSpPr>
        <p:spPr>
          <a:xfrm flipH="1">
            <a:off x="306000" y="504720"/>
            <a:ext cx="45000" cy="592920"/>
          </a:xfrm>
          <a:custGeom>
            <a:avLst/>
            <a:gdLst>
              <a:gd name="textAreaLeft" fmla="*/ 360 w 45000"/>
              <a:gd name="textAreaRight" fmla="*/ 46080 w 45000"/>
              <a:gd name="textAreaTop" fmla="*/ 0 h 592920"/>
              <a:gd name="textAreaBottom" fmla="*/ 593640 h 592920"/>
            </a:gdLst>
            <a:ahLst/>
            <a:rect l="textAreaLeft" t="textAreaTop" r="textAreaRight" b="textAreaBottom"/>
            <a:pathLst>
              <a:path w="0" h="695325">
                <a:moveTo>
                  <a:pt x="0" y="0"/>
                </a:moveTo>
                <a:lnTo>
                  <a:pt x="0" y="695325"/>
                </a:lnTo>
              </a:path>
            </a:pathLst>
          </a:custGeom>
          <a:noFill/>
          <a:ln w="28575">
            <a:solidFill>
              <a:srgbClr val="153a7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sp>
        <p:nvSpPr>
          <p:cNvPr id="131" name="等腰三角形 32"/>
          <p:cNvSpPr/>
          <p:nvPr/>
        </p:nvSpPr>
        <p:spPr>
          <a:xfrm rot="5400000">
            <a:off x="312480" y="767880"/>
            <a:ext cx="167040" cy="79200"/>
          </a:xfrm>
          <a:prstGeom prst="triangle">
            <a:avLst>
              <a:gd name="adj" fmla="val 50000"/>
            </a:avLst>
          </a:prstGeom>
          <a:solidFill>
            <a:srgbClr val="153a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-5040" bIns="-504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sp>
        <p:nvSpPr>
          <p:cNvPr id="132" name="矩形 33"/>
          <p:cNvSpPr/>
          <p:nvPr/>
        </p:nvSpPr>
        <p:spPr>
          <a:xfrm>
            <a:off x="0" y="507240"/>
            <a:ext cx="282960" cy="592200"/>
          </a:xfrm>
          <a:prstGeom prst="rect">
            <a:avLst/>
          </a:prstGeom>
          <a:solidFill>
            <a:srgbClr val="153a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等线"/>
              <a:ea typeface="DejaVu Sans"/>
            </a:endParaRPr>
          </a:p>
        </p:txBody>
      </p:sp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25.xml"/><Relationship Id="rId5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25.xml"/><Relationship Id="rId6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7" name="直接连接符 3"/>
          <p:cNvCxnSpPr/>
          <p:nvPr/>
        </p:nvCxnSpPr>
        <p:spPr>
          <a:xfrm>
            <a:off x="9000" y="6551280"/>
            <a:ext cx="3204720" cy="720"/>
          </a:xfrm>
          <a:prstGeom prst="straightConnector1">
            <a:avLst/>
          </a:prstGeom>
          <a:ln cap="rnd" w="19050">
            <a:solidFill>
              <a:srgbClr val="1d50a2"/>
            </a:solidFill>
            <a:prstDash val="sysDot"/>
            <a:round/>
            <a:tailEnd len="med" type="oval" w="med"/>
          </a:ln>
        </p:spPr>
      </p:cxnSp>
      <p:sp>
        <p:nvSpPr>
          <p:cNvPr id="178" name="文本框 4"/>
          <p:cNvSpPr/>
          <p:nvPr/>
        </p:nvSpPr>
        <p:spPr>
          <a:xfrm>
            <a:off x="-3600" y="4285440"/>
            <a:ext cx="1219500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5400" spc="296" strike="noStrike">
                <a:solidFill>
                  <a:srgbClr val="1d50a2"/>
                </a:solidFill>
                <a:latin typeface="微软雅黑"/>
                <a:ea typeface="微软雅黑"/>
              </a:rPr>
              <a:t>2024</a:t>
            </a:r>
            <a:r>
              <a:rPr b="1" lang="zh-CN" sz="5400" spc="296" strike="noStrike">
                <a:solidFill>
                  <a:srgbClr val="1d50a2"/>
                </a:solidFill>
                <a:latin typeface="微软雅黑"/>
                <a:ea typeface="微软雅黑"/>
              </a:rPr>
              <a:t>编译系统设计赛答辩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79" name="组合 10"/>
          <p:cNvGrpSpPr/>
          <p:nvPr/>
        </p:nvGrpSpPr>
        <p:grpSpPr>
          <a:xfrm>
            <a:off x="7473240" y="5729040"/>
            <a:ext cx="4040640" cy="851760"/>
            <a:chOff x="7473240" y="5729040"/>
            <a:chExt cx="4040640" cy="851760"/>
          </a:xfrm>
        </p:grpSpPr>
        <p:grpSp>
          <p:nvGrpSpPr>
            <p:cNvPr id="180" name="组合 11"/>
            <p:cNvGrpSpPr/>
            <p:nvPr/>
          </p:nvGrpSpPr>
          <p:grpSpPr>
            <a:xfrm>
              <a:off x="7473240" y="5729040"/>
              <a:ext cx="472320" cy="455040"/>
              <a:chOff x="7473240" y="5729040"/>
              <a:chExt cx="472320" cy="455040"/>
            </a:xfrm>
          </p:grpSpPr>
          <p:sp>
            <p:nvSpPr>
              <p:cNvPr id="181" name="圆角矩形 2"/>
              <p:cNvSpPr/>
              <p:nvPr/>
            </p:nvSpPr>
            <p:spPr>
              <a:xfrm>
                <a:off x="7473240" y="5729040"/>
                <a:ext cx="472320" cy="455040"/>
              </a:xfrm>
              <a:prstGeom prst="ellipse">
                <a:avLst/>
              </a:prstGeom>
              <a:solidFill>
                <a:srgbClr val="ffffff"/>
              </a:solidFill>
              <a:ln w="25400">
                <a:noFill/>
              </a:ln>
              <a:effectLst>
                <a:outerShdw algn="tr" blurRad="177840" dir="8100000" dist="100805" rotWithShape="0">
                  <a:srgbClr val="000000">
                    <a:alpha val="30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1" lang="en-US" sz="1400" spc="-1" strike="noStrike">
                  <a:solidFill>
                    <a:srgbClr val="1d50a2"/>
                  </a:solidFill>
                  <a:latin typeface="微软雅黑"/>
                  <a:ea typeface="微软雅黑"/>
                </a:endParaRPr>
              </a:p>
            </p:txBody>
          </p:sp>
          <p:sp>
            <p:nvSpPr>
              <p:cNvPr id="182" name="student-graduation-cap-shape_52041"/>
              <p:cNvSpPr/>
              <p:nvPr/>
            </p:nvSpPr>
            <p:spPr>
              <a:xfrm>
                <a:off x="7592760" y="5838840"/>
                <a:ext cx="227160" cy="216360"/>
              </a:xfrm>
              <a:custGeom>
                <a:avLst/>
                <a:gdLst>
                  <a:gd name="textAreaLeft" fmla="*/ 0 w 227160"/>
                  <a:gd name="textAreaRight" fmla="*/ 227880 w 227160"/>
                  <a:gd name="textAreaTop" fmla="*/ 0 h 216360"/>
                  <a:gd name="textAreaBottom" fmla="*/ 217080 h 216360"/>
                </a:gdLst>
                <a:ahLst/>
                <a:rect l="textAreaLeft" t="textAreaTop" r="textAreaRight" b="textAreaBottom"/>
                <a:pathLst>
                  <a:path w="325438" h="336550">
                    <a:moveTo>
                      <a:pt x="233363" y="249238"/>
                    </a:moveTo>
                    <a:lnTo>
                      <a:pt x="279401" y="249238"/>
                    </a:lnTo>
                    <a:lnTo>
                      <a:pt x="279401" y="290513"/>
                    </a:lnTo>
                    <a:lnTo>
                      <a:pt x="233363" y="290513"/>
                    </a:lnTo>
                    <a:close/>
                    <a:moveTo>
                      <a:pt x="171450" y="249238"/>
                    </a:moveTo>
                    <a:lnTo>
                      <a:pt x="217488" y="249238"/>
                    </a:lnTo>
                    <a:lnTo>
                      <a:pt x="217488" y="290513"/>
                    </a:lnTo>
                    <a:lnTo>
                      <a:pt x="171450" y="290513"/>
                    </a:lnTo>
                    <a:close/>
                    <a:moveTo>
                      <a:pt x="107950" y="249238"/>
                    </a:moveTo>
                    <a:lnTo>
                      <a:pt x="155575" y="249238"/>
                    </a:lnTo>
                    <a:lnTo>
                      <a:pt x="155575" y="290513"/>
                    </a:lnTo>
                    <a:lnTo>
                      <a:pt x="107950" y="290513"/>
                    </a:lnTo>
                    <a:close/>
                    <a:moveTo>
                      <a:pt x="46038" y="249238"/>
                    </a:moveTo>
                    <a:lnTo>
                      <a:pt x="93663" y="249238"/>
                    </a:lnTo>
                    <a:lnTo>
                      <a:pt x="93663" y="290513"/>
                    </a:lnTo>
                    <a:lnTo>
                      <a:pt x="46038" y="290513"/>
                    </a:lnTo>
                    <a:close/>
                    <a:moveTo>
                      <a:pt x="233363" y="195263"/>
                    </a:moveTo>
                    <a:lnTo>
                      <a:pt x="279401" y="195263"/>
                    </a:lnTo>
                    <a:lnTo>
                      <a:pt x="279401" y="234951"/>
                    </a:lnTo>
                    <a:lnTo>
                      <a:pt x="233363" y="234951"/>
                    </a:lnTo>
                    <a:close/>
                    <a:moveTo>
                      <a:pt x="171450" y="195263"/>
                    </a:moveTo>
                    <a:lnTo>
                      <a:pt x="217488" y="195263"/>
                    </a:lnTo>
                    <a:lnTo>
                      <a:pt x="217488" y="234951"/>
                    </a:lnTo>
                    <a:lnTo>
                      <a:pt x="171450" y="234951"/>
                    </a:lnTo>
                    <a:close/>
                    <a:moveTo>
                      <a:pt x="107950" y="195263"/>
                    </a:moveTo>
                    <a:lnTo>
                      <a:pt x="155575" y="195263"/>
                    </a:lnTo>
                    <a:lnTo>
                      <a:pt x="155575" y="234951"/>
                    </a:lnTo>
                    <a:lnTo>
                      <a:pt x="107950" y="234951"/>
                    </a:lnTo>
                    <a:close/>
                    <a:moveTo>
                      <a:pt x="46038" y="195263"/>
                    </a:moveTo>
                    <a:lnTo>
                      <a:pt x="93663" y="195263"/>
                    </a:lnTo>
                    <a:lnTo>
                      <a:pt x="93663" y="234951"/>
                    </a:lnTo>
                    <a:lnTo>
                      <a:pt x="46038" y="234951"/>
                    </a:lnTo>
                    <a:close/>
                    <a:moveTo>
                      <a:pt x="233363" y="139700"/>
                    </a:moveTo>
                    <a:lnTo>
                      <a:pt x="279401" y="139700"/>
                    </a:lnTo>
                    <a:lnTo>
                      <a:pt x="279401" y="180975"/>
                    </a:lnTo>
                    <a:lnTo>
                      <a:pt x="233363" y="180975"/>
                    </a:lnTo>
                    <a:close/>
                    <a:moveTo>
                      <a:pt x="171450" y="139700"/>
                    </a:moveTo>
                    <a:lnTo>
                      <a:pt x="217488" y="139700"/>
                    </a:lnTo>
                    <a:lnTo>
                      <a:pt x="217488" y="180975"/>
                    </a:lnTo>
                    <a:lnTo>
                      <a:pt x="171450" y="180975"/>
                    </a:lnTo>
                    <a:close/>
                    <a:moveTo>
                      <a:pt x="107950" y="139700"/>
                    </a:moveTo>
                    <a:lnTo>
                      <a:pt x="155575" y="139700"/>
                    </a:lnTo>
                    <a:lnTo>
                      <a:pt x="155575" y="180975"/>
                    </a:lnTo>
                    <a:lnTo>
                      <a:pt x="107950" y="180975"/>
                    </a:lnTo>
                    <a:close/>
                    <a:moveTo>
                      <a:pt x="49167" y="38100"/>
                    </a:moveTo>
                    <a:cubicBezTo>
                      <a:pt x="35963" y="38100"/>
                      <a:pt x="25400" y="48613"/>
                      <a:pt x="25400" y="61753"/>
                    </a:cubicBezTo>
                    <a:cubicBezTo>
                      <a:pt x="25400" y="61753"/>
                      <a:pt x="25400" y="61753"/>
                      <a:pt x="25400" y="289085"/>
                    </a:cubicBezTo>
                    <a:cubicBezTo>
                      <a:pt x="25400" y="302226"/>
                      <a:pt x="35963" y="312738"/>
                      <a:pt x="49167" y="312738"/>
                    </a:cubicBezTo>
                    <a:cubicBezTo>
                      <a:pt x="49167" y="312738"/>
                      <a:pt x="49167" y="312738"/>
                      <a:pt x="276271" y="312738"/>
                    </a:cubicBezTo>
                    <a:cubicBezTo>
                      <a:pt x="289475" y="312738"/>
                      <a:pt x="300038" y="302226"/>
                      <a:pt x="300038" y="289085"/>
                    </a:cubicBezTo>
                    <a:cubicBezTo>
                      <a:pt x="300038" y="289085"/>
                      <a:pt x="300038" y="289085"/>
                      <a:pt x="300038" y="61753"/>
                    </a:cubicBezTo>
                    <a:cubicBezTo>
                      <a:pt x="300038" y="48613"/>
                      <a:pt x="289475" y="38100"/>
                      <a:pt x="276271" y="38100"/>
                    </a:cubicBezTo>
                    <a:cubicBezTo>
                      <a:pt x="276271" y="38100"/>
                      <a:pt x="276271" y="38100"/>
                      <a:pt x="269669" y="38100"/>
                    </a:cubicBezTo>
                    <a:cubicBezTo>
                      <a:pt x="269669" y="38100"/>
                      <a:pt x="269669" y="38100"/>
                      <a:pt x="269669" y="63067"/>
                    </a:cubicBezTo>
                    <a:cubicBezTo>
                      <a:pt x="273631" y="65695"/>
                      <a:pt x="276271" y="70951"/>
                      <a:pt x="276271" y="74894"/>
                    </a:cubicBezTo>
                    <a:cubicBezTo>
                      <a:pt x="276271" y="84092"/>
                      <a:pt x="268349" y="90662"/>
                      <a:pt x="260427" y="90662"/>
                    </a:cubicBezTo>
                    <a:cubicBezTo>
                      <a:pt x="251184" y="90662"/>
                      <a:pt x="244582" y="84092"/>
                      <a:pt x="244582" y="74894"/>
                    </a:cubicBezTo>
                    <a:cubicBezTo>
                      <a:pt x="244582" y="70951"/>
                      <a:pt x="245903" y="65695"/>
                      <a:pt x="249864" y="63067"/>
                    </a:cubicBezTo>
                    <a:cubicBezTo>
                      <a:pt x="249864" y="63067"/>
                      <a:pt x="249864" y="63067"/>
                      <a:pt x="249864" y="38100"/>
                    </a:cubicBezTo>
                    <a:cubicBezTo>
                      <a:pt x="249864" y="38100"/>
                      <a:pt x="249864" y="38100"/>
                      <a:pt x="231379" y="38100"/>
                    </a:cubicBezTo>
                    <a:cubicBezTo>
                      <a:pt x="231379" y="38100"/>
                      <a:pt x="231379" y="38100"/>
                      <a:pt x="231379" y="63067"/>
                    </a:cubicBezTo>
                    <a:cubicBezTo>
                      <a:pt x="234019" y="65695"/>
                      <a:pt x="236660" y="70951"/>
                      <a:pt x="236660" y="74894"/>
                    </a:cubicBezTo>
                    <a:cubicBezTo>
                      <a:pt x="236660" y="84092"/>
                      <a:pt x="230058" y="90662"/>
                      <a:pt x="220816" y="90662"/>
                    </a:cubicBezTo>
                    <a:cubicBezTo>
                      <a:pt x="212893" y="90662"/>
                      <a:pt x="204971" y="84092"/>
                      <a:pt x="204971" y="74894"/>
                    </a:cubicBezTo>
                    <a:cubicBezTo>
                      <a:pt x="204971" y="70951"/>
                      <a:pt x="207612" y="65695"/>
                      <a:pt x="210253" y="63067"/>
                    </a:cubicBezTo>
                    <a:cubicBezTo>
                      <a:pt x="210253" y="63067"/>
                      <a:pt x="210253" y="63067"/>
                      <a:pt x="210253" y="38100"/>
                    </a:cubicBezTo>
                    <a:cubicBezTo>
                      <a:pt x="210253" y="38100"/>
                      <a:pt x="210253" y="38100"/>
                      <a:pt x="191767" y="38100"/>
                    </a:cubicBezTo>
                    <a:cubicBezTo>
                      <a:pt x="191767" y="38100"/>
                      <a:pt x="191767" y="38100"/>
                      <a:pt x="191767" y="63067"/>
                    </a:cubicBezTo>
                    <a:cubicBezTo>
                      <a:pt x="195728" y="65695"/>
                      <a:pt x="198369" y="70951"/>
                      <a:pt x="198369" y="74894"/>
                    </a:cubicBezTo>
                    <a:cubicBezTo>
                      <a:pt x="198369" y="84092"/>
                      <a:pt x="190447" y="90662"/>
                      <a:pt x="182525" y="90662"/>
                    </a:cubicBezTo>
                    <a:cubicBezTo>
                      <a:pt x="173282" y="90662"/>
                      <a:pt x="166680" y="84092"/>
                      <a:pt x="166680" y="74894"/>
                    </a:cubicBezTo>
                    <a:cubicBezTo>
                      <a:pt x="166680" y="70951"/>
                      <a:pt x="168001" y="65695"/>
                      <a:pt x="171962" y="63067"/>
                    </a:cubicBezTo>
                    <a:cubicBezTo>
                      <a:pt x="171962" y="63067"/>
                      <a:pt x="171962" y="63067"/>
                      <a:pt x="171962" y="38100"/>
                    </a:cubicBezTo>
                    <a:cubicBezTo>
                      <a:pt x="171962" y="38100"/>
                      <a:pt x="171962" y="38100"/>
                      <a:pt x="153476" y="38100"/>
                    </a:cubicBezTo>
                    <a:cubicBezTo>
                      <a:pt x="153476" y="38100"/>
                      <a:pt x="153476" y="38100"/>
                      <a:pt x="153476" y="63067"/>
                    </a:cubicBezTo>
                    <a:cubicBezTo>
                      <a:pt x="157438" y="65695"/>
                      <a:pt x="158758" y="70951"/>
                      <a:pt x="158758" y="74894"/>
                    </a:cubicBezTo>
                    <a:cubicBezTo>
                      <a:pt x="158758" y="84092"/>
                      <a:pt x="152156" y="90662"/>
                      <a:pt x="142913" y="90662"/>
                    </a:cubicBezTo>
                    <a:cubicBezTo>
                      <a:pt x="134991" y="90662"/>
                      <a:pt x="127069" y="84092"/>
                      <a:pt x="127069" y="74894"/>
                    </a:cubicBezTo>
                    <a:cubicBezTo>
                      <a:pt x="127069" y="70951"/>
                      <a:pt x="129710" y="65695"/>
                      <a:pt x="133671" y="63067"/>
                    </a:cubicBezTo>
                    <a:cubicBezTo>
                      <a:pt x="133671" y="63067"/>
                      <a:pt x="133671" y="63067"/>
                      <a:pt x="133671" y="38100"/>
                    </a:cubicBezTo>
                    <a:cubicBezTo>
                      <a:pt x="133671" y="38100"/>
                      <a:pt x="133671" y="38100"/>
                      <a:pt x="115186" y="38100"/>
                    </a:cubicBezTo>
                    <a:cubicBezTo>
                      <a:pt x="115186" y="38100"/>
                      <a:pt x="115186" y="38100"/>
                      <a:pt x="115186" y="63067"/>
                    </a:cubicBezTo>
                    <a:cubicBezTo>
                      <a:pt x="117826" y="65695"/>
                      <a:pt x="120467" y="70951"/>
                      <a:pt x="120467" y="74894"/>
                    </a:cubicBezTo>
                    <a:cubicBezTo>
                      <a:pt x="120467" y="84092"/>
                      <a:pt x="112545" y="90662"/>
                      <a:pt x="104623" y="90662"/>
                    </a:cubicBezTo>
                    <a:cubicBezTo>
                      <a:pt x="95380" y="90662"/>
                      <a:pt x="88778" y="84092"/>
                      <a:pt x="88778" y="74894"/>
                    </a:cubicBezTo>
                    <a:cubicBezTo>
                      <a:pt x="88778" y="70951"/>
                      <a:pt x="91419" y="65695"/>
                      <a:pt x="94060" y="63067"/>
                    </a:cubicBezTo>
                    <a:cubicBezTo>
                      <a:pt x="94060" y="63067"/>
                      <a:pt x="94060" y="63067"/>
                      <a:pt x="94060" y="38100"/>
                    </a:cubicBezTo>
                    <a:cubicBezTo>
                      <a:pt x="94060" y="38100"/>
                      <a:pt x="94060" y="38100"/>
                      <a:pt x="75574" y="38100"/>
                    </a:cubicBezTo>
                    <a:cubicBezTo>
                      <a:pt x="75574" y="38100"/>
                      <a:pt x="75574" y="38100"/>
                      <a:pt x="75574" y="63067"/>
                    </a:cubicBezTo>
                    <a:cubicBezTo>
                      <a:pt x="79535" y="65695"/>
                      <a:pt x="80856" y="70951"/>
                      <a:pt x="80856" y="74894"/>
                    </a:cubicBezTo>
                    <a:cubicBezTo>
                      <a:pt x="80856" y="84092"/>
                      <a:pt x="74254" y="90662"/>
                      <a:pt x="65011" y="90662"/>
                    </a:cubicBezTo>
                    <a:cubicBezTo>
                      <a:pt x="57089" y="90662"/>
                      <a:pt x="49167" y="84092"/>
                      <a:pt x="49167" y="74894"/>
                    </a:cubicBezTo>
                    <a:cubicBezTo>
                      <a:pt x="49167" y="70951"/>
                      <a:pt x="51808" y="65695"/>
                      <a:pt x="55769" y="63067"/>
                    </a:cubicBezTo>
                    <a:cubicBezTo>
                      <a:pt x="55769" y="63067"/>
                      <a:pt x="55769" y="63067"/>
                      <a:pt x="55769" y="38100"/>
                    </a:cubicBezTo>
                    <a:cubicBezTo>
                      <a:pt x="55769" y="38100"/>
                      <a:pt x="55769" y="38100"/>
                      <a:pt x="49167" y="38100"/>
                    </a:cubicBezTo>
                    <a:close/>
                    <a:moveTo>
                      <a:pt x="65315" y="4763"/>
                    </a:moveTo>
                    <a:cubicBezTo>
                      <a:pt x="63047" y="4763"/>
                      <a:pt x="61913" y="7437"/>
                      <a:pt x="61913" y="10110"/>
                    </a:cubicBezTo>
                    <a:lnTo>
                      <a:pt x="61913" y="75616"/>
                    </a:lnTo>
                    <a:cubicBezTo>
                      <a:pt x="61913" y="79626"/>
                      <a:pt x="63047" y="80963"/>
                      <a:pt x="65315" y="80963"/>
                    </a:cubicBezTo>
                    <a:cubicBezTo>
                      <a:pt x="68717" y="80963"/>
                      <a:pt x="69851" y="79626"/>
                      <a:pt x="69851" y="75616"/>
                    </a:cubicBezTo>
                    <a:cubicBezTo>
                      <a:pt x="69851" y="75616"/>
                      <a:pt x="69851" y="75616"/>
                      <a:pt x="69851" y="10110"/>
                    </a:cubicBezTo>
                    <a:cubicBezTo>
                      <a:pt x="69851" y="7437"/>
                      <a:pt x="68717" y="4763"/>
                      <a:pt x="65315" y="4763"/>
                    </a:cubicBezTo>
                    <a:close/>
                    <a:moveTo>
                      <a:pt x="104776" y="4763"/>
                    </a:moveTo>
                    <a:cubicBezTo>
                      <a:pt x="102394" y="4763"/>
                      <a:pt x="100013" y="7437"/>
                      <a:pt x="100013" y="10110"/>
                    </a:cubicBezTo>
                    <a:lnTo>
                      <a:pt x="100013" y="75616"/>
                    </a:lnTo>
                    <a:cubicBezTo>
                      <a:pt x="100013" y="79626"/>
                      <a:pt x="102394" y="80963"/>
                      <a:pt x="104776" y="80963"/>
                    </a:cubicBezTo>
                    <a:cubicBezTo>
                      <a:pt x="107157" y="80963"/>
                      <a:pt x="109538" y="79626"/>
                      <a:pt x="109538" y="75616"/>
                    </a:cubicBezTo>
                    <a:cubicBezTo>
                      <a:pt x="109538" y="75616"/>
                      <a:pt x="109538" y="75616"/>
                      <a:pt x="109538" y="10110"/>
                    </a:cubicBezTo>
                    <a:cubicBezTo>
                      <a:pt x="109538" y="7437"/>
                      <a:pt x="107157" y="4763"/>
                      <a:pt x="104776" y="4763"/>
                    </a:cubicBezTo>
                    <a:close/>
                    <a:moveTo>
                      <a:pt x="142876" y="4763"/>
                    </a:moveTo>
                    <a:cubicBezTo>
                      <a:pt x="140494" y="4763"/>
                      <a:pt x="138113" y="7437"/>
                      <a:pt x="138113" y="10110"/>
                    </a:cubicBezTo>
                    <a:lnTo>
                      <a:pt x="138113" y="75616"/>
                    </a:lnTo>
                    <a:cubicBezTo>
                      <a:pt x="138113" y="79626"/>
                      <a:pt x="140494" y="80963"/>
                      <a:pt x="142876" y="80963"/>
                    </a:cubicBezTo>
                    <a:cubicBezTo>
                      <a:pt x="145257" y="80963"/>
                      <a:pt x="147638" y="79626"/>
                      <a:pt x="147638" y="75616"/>
                    </a:cubicBezTo>
                    <a:cubicBezTo>
                      <a:pt x="147638" y="75616"/>
                      <a:pt x="147638" y="75616"/>
                      <a:pt x="147638" y="10110"/>
                    </a:cubicBezTo>
                    <a:cubicBezTo>
                      <a:pt x="147638" y="7437"/>
                      <a:pt x="145257" y="4763"/>
                      <a:pt x="142876" y="4763"/>
                    </a:cubicBezTo>
                    <a:close/>
                    <a:moveTo>
                      <a:pt x="182563" y="4763"/>
                    </a:moveTo>
                    <a:cubicBezTo>
                      <a:pt x="180181" y="4763"/>
                      <a:pt x="177800" y="7437"/>
                      <a:pt x="177800" y="10110"/>
                    </a:cubicBezTo>
                    <a:lnTo>
                      <a:pt x="177800" y="75616"/>
                    </a:lnTo>
                    <a:cubicBezTo>
                      <a:pt x="177800" y="79626"/>
                      <a:pt x="180181" y="80963"/>
                      <a:pt x="182563" y="80963"/>
                    </a:cubicBezTo>
                    <a:cubicBezTo>
                      <a:pt x="184944" y="80963"/>
                      <a:pt x="187325" y="79626"/>
                      <a:pt x="187325" y="75616"/>
                    </a:cubicBezTo>
                    <a:cubicBezTo>
                      <a:pt x="187325" y="75616"/>
                      <a:pt x="187325" y="75616"/>
                      <a:pt x="187325" y="10110"/>
                    </a:cubicBezTo>
                    <a:cubicBezTo>
                      <a:pt x="187325" y="7437"/>
                      <a:pt x="184944" y="4763"/>
                      <a:pt x="182563" y="4763"/>
                    </a:cubicBezTo>
                    <a:close/>
                    <a:moveTo>
                      <a:pt x="220663" y="4763"/>
                    </a:moveTo>
                    <a:cubicBezTo>
                      <a:pt x="218281" y="4763"/>
                      <a:pt x="215900" y="7437"/>
                      <a:pt x="215900" y="10110"/>
                    </a:cubicBezTo>
                    <a:lnTo>
                      <a:pt x="215900" y="75616"/>
                    </a:lnTo>
                    <a:cubicBezTo>
                      <a:pt x="215900" y="79626"/>
                      <a:pt x="218281" y="80963"/>
                      <a:pt x="220663" y="80963"/>
                    </a:cubicBezTo>
                    <a:cubicBezTo>
                      <a:pt x="223044" y="80963"/>
                      <a:pt x="225425" y="79626"/>
                      <a:pt x="225425" y="75616"/>
                    </a:cubicBezTo>
                    <a:cubicBezTo>
                      <a:pt x="225425" y="75616"/>
                      <a:pt x="225425" y="75616"/>
                      <a:pt x="225425" y="10110"/>
                    </a:cubicBezTo>
                    <a:cubicBezTo>
                      <a:pt x="225425" y="7437"/>
                      <a:pt x="223044" y="4763"/>
                      <a:pt x="220663" y="4763"/>
                    </a:cubicBezTo>
                    <a:close/>
                    <a:moveTo>
                      <a:pt x="260124" y="4763"/>
                    </a:moveTo>
                    <a:cubicBezTo>
                      <a:pt x="256722" y="4763"/>
                      <a:pt x="255588" y="7437"/>
                      <a:pt x="255588" y="10110"/>
                    </a:cubicBezTo>
                    <a:lnTo>
                      <a:pt x="255588" y="75616"/>
                    </a:lnTo>
                    <a:cubicBezTo>
                      <a:pt x="255588" y="79626"/>
                      <a:pt x="256722" y="80963"/>
                      <a:pt x="260124" y="80963"/>
                    </a:cubicBezTo>
                    <a:cubicBezTo>
                      <a:pt x="262392" y="80963"/>
                      <a:pt x="263526" y="79626"/>
                      <a:pt x="263526" y="75616"/>
                    </a:cubicBezTo>
                    <a:cubicBezTo>
                      <a:pt x="263526" y="75616"/>
                      <a:pt x="263526" y="75616"/>
                      <a:pt x="263526" y="10110"/>
                    </a:cubicBezTo>
                    <a:cubicBezTo>
                      <a:pt x="263526" y="7437"/>
                      <a:pt x="262392" y="4763"/>
                      <a:pt x="260124" y="4763"/>
                    </a:cubicBezTo>
                    <a:close/>
                    <a:moveTo>
                      <a:pt x="64823" y="0"/>
                    </a:moveTo>
                    <a:cubicBezTo>
                      <a:pt x="71438" y="0"/>
                      <a:pt x="75406" y="3944"/>
                      <a:pt x="75406" y="10517"/>
                    </a:cubicBezTo>
                    <a:cubicBezTo>
                      <a:pt x="75406" y="10517"/>
                      <a:pt x="75406" y="10517"/>
                      <a:pt x="75406" y="14461"/>
                    </a:cubicBezTo>
                    <a:cubicBezTo>
                      <a:pt x="75406" y="14461"/>
                      <a:pt x="75406" y="14461"/>
                      <a:pt x="93927" y="14461"/>
                    </a:cubicBezTo>
                    <a:cubicBezTo>
                      <a:pt x="93927" y="14461"/>
                      <a:pt x="93927" y="14461"/>
                      <a:pt x="93927" y="10517"/>
                    </a:cubicBezTo>
                    <a:cubicBezTo>
                      <a:pt x="93927" y="3944"/>
                      <a:pt x="99219" y="0"/>
                      <a:pt x="104511" y="0"/>
                    </a:cubicBezTo>
                    <a:cubicBezTo>
                      <a:pt x="109802" y="0"/>
                      <a:pt x="115094" y="3944"/>
                      <a:pt x="115094" y="10517"/>
                    </a:cubicBezTo>
                    <a:cubicBezTo>
                      <a:pt x="115094" y="10517"/>
                      <a:pt x="115094" y="10517"/>
                      <a:pt x="115094" y="14461"/>
                    </a:cubicBezTo>
                    <a:cubicBezTo>
                      <a:pt x="115094" y="14461"/>
                      <a:pt x="115094" y="14461"/>
                      <a:pt x="133615" y="14461"/>
                    </a:cubicBezTo>
                    <a:cubicBezTo>
                      <a:pt x="133615" y="14461"/>
                      <a:pt x="133615" y="14461"/>
                      <a:pt x="133615" y="10517"/>
                    </a:cubicBezTo>
                    <a:cubicBezTo>
                      <a:pt x="133615" y="3944"/>
                      <a:pt x="137584" y="0"/>
                      <a:pt x="142875" y="0"/>
                    </a:cubicBezTo>
                    <a:cubicBezTo>
                      <a:pt x="149490" y="0"/>
                      <a:pt x="153459" y="3944"/>
                      <a:pt x="153459" y="10517"/>
                    </a:cubicBezTo>
                    <a:cubicBezTo>
                      <a:pt x="153459" y="10517"/>
                      <a:pt x="153459" y="10517"/>
                      <a:pt x="153459" y="14461"/>
                    </a:cubicBezTo>
                    <a:cubicBezTo>
                      <a:pt x="153459" y="14461"/>
                      <a:pt x="153459" y="14461"/>
                      <a:pt x="171980" y="14461"/>
                    </a:cubicBezTo>
                    <a:cubicBezTo>
                      <a:pt x="171980" y="14461"/>
                      <a:pt x="171980" y="14461"/>
                      <a:pt x="171980" y="10517"/>
                    </a:cubicBezTo>
                    <a:cubicBezTo>
                      <a:pt x="171980" y="3944"/>
                      <a:pt x="175948" y="0"/>
                      <a:pt x="182563" y="0"/>
                    </a:cubicBezTo>
                    <a:cubicBezTo>
                      <a:pt x="187855" y="0"/>
                      <a:pt x="191823" y="3944"/>
                      <a:pt x="191823" y="10517"/>
                    </a:cubicBezTo>
                    <a:cubicBezTo>
                      <a:pt x="191823" y="10517"/>
                      <a:pt x="191823" y="10517"/>
                      <a:pt x="191823" y="14461"/>
                    </a:cubicBezTo>
                    <a:cubicBezTo>
                      <a:pt x="191823" y="14461"/>
                      <a:pt x="191823" y="14461"/>
                      <a:pt x="210344" y="14461"/>
                    </a:cubicBezTo>
                    <a:cubicBezTo>
                      <a:pt x="210344" y="14461"/>
                      <a:pt x="210344" y="14461"/>
                      <a:pt x="210344" y="10517"/>
                    </a:cubicBezTo>
                    <a:cubicBezTo>
                      <a:pt x="210344" y="3944"/>
                      <a:pt x="215636" y="0"/>
                      <a:pt x="220927" y="0"/>
                    </a:cubicBezTo>
                    <a:cubicBezTo>
                      <a:pt x="226219" y="0"/>
                      <a:pt x="231511" y="3944"/>
                      <a:pt x="231511" y="10517"/>
                    </a:cubicBezTo>
                    <a:cubicBezTo>
                      <a:pt x="231511" y="10517"/>
                      <a:pt x="231511" y="10517"/>
                      <a:pt x="231511" y="14461"/>
                    </a:cubicBezTo>
                    <a:cubicBezTo>
                      <a:pt x="231511" y="14461"/>
                      <a:pt x="231511" y="14461"/>
                      <a:pt x="250032" y="14461"/>
                    </a:cubicBezTo>
                    <a:cubicBezTo>
                      <a:pt x="250032" y="14461"/>
                      <a:pt x="250032" y="14461"/>
                      <a:pt x="250032" y="10517"/>
                    </a:cubicBezTo>
                    <a:cubicBezTo>
                      <a:pt x="250032" y="3944"/>
                      <a:pt x="254000" y="0"/>
                      <a:pt x="260615" y="0"/>
                    </a:cubicBezTo>
                    <a:cubicBezTo>
                      <a:pt x="265907" y="0"/>
                      <a:pt x="269875" y="3944"/>
                      <a:pt x="269875" y="10517"/>
                    </a:cubicBezTo>
                    <a:cubicBezTo>
                      <a:pt x="269875" y="10517"/>
                      <a:pt x="269875" y="10517"/>
                      <a:pt x="269875" y="14461"/>
                    </a:cubicBezTo>
                    <a:cubicBezTo>
                      <a:pt x="269875" y="14461"/>
                      <a:pt x="269875" y="14461"/>
                      <a:pt x="276490" y="14461"/>
                    </a:cubicBezTo>
                    <a:cubicBezTo>
                      <a:pt x="302948" y="14461"/>
                      <a:pt x="325438" y="35496"/>
                      <a:pt x="325438" y="61789"/>
                    </a:cubicBezTo>
                    <a:cubicBezTo>
                      <a:pt x="325438" y="61789"/>
                      <a:pt x="325438" y="61789"/>
                      <a:pt x="325438" y="289223"/>
                    </a:cubicBezTo>
                    <a:cubicBezTo>
                      <a:pt x="325438" y="315516"/>
                      <a:pt x="302948" y="336550"/>
                      <a:pt x="276490" y="336550"/>
                    </a:cubicBezTo>
                    <a:cubicBezTo>
                      <a:pt x="276490" y="336550"/>
                      <a:pt x="276490" y="336550"/>
                      <a:pt x="48948" y="336550"/>
                    </a:cubicBezTo>
                    <a:cubicBezTo>
                      <a:pt x="22490" y="336550"/>
                      <a:pt x="0" y="315516"/>
                      <a:pt x="0" y="289223"/>
                    </a:cubicBezTo>
                    <a:cubicBezTo>
                      <a:pt x="0" y="289223"/>
                      <a:pt x="0" y="289223"/>
                      <a:pt x="0" y="61789"/>
                    </a:cubicBezTo>
                    <a:cubicBezTo>
                      <a:pt x="0" y="35496"/>
                      <a:pt x="22490" y="14461"/>
                      <a:pt x="48948" y="14461"/>
                    </a:cubicBezTo>
                    <a:cubicBezTo>
                      <a:pt x="48948" y="14461"/>
                      <a:pt x="48948" y="14461"/>
                      <a:pt x="55563" y="14461"/>
                    </a:cubicBezTo>
                    <a:cubicBezTo>
                      <a:pt x="55563" y="14461"/>
                      <a:pt x="55563" y="14461"/>
                      <a:pt x="55563" y="10517"/>
                    </a:cubicBezTo>
                    <a:cubicBezTo>
                      <a:pt x="55563" y="3944"/>
                      <a:pt x="59531" y="0"/>
                      <a:pt x="64823" y="0"/>
                    </a:cubicBezTo>
                    <a:close/>
                  </a:path>
                </a:pathLst>
              </a:custGeom>
              <a:solidFill>
                <a:srgbClr val="1d50a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1" lang="en-US" sz="1400" spc="-1" strike="noStrike">
                  <a:solidFill>
                    <a:srgbClr val="1d50a2"/>
                  </a:solidFill>
                  <a:latin typeface="微软雅黑"/>
                  <a:ea typeface="微软雅黑"/>
                </a:endParaRPr>
              </a:p>
            </p:txBody>
          </p:sp>
        </p:grpSp>
        <p:sp>
          <p:nvSpPr>
            <p:cNvPr id="183" name="文本框 12"/>
            <p:cNvSpPr/>
            <p:nvPr/>
          </p:nvSpPr>
          <p:spPr>
            <a:xfrm>
              <a:off x="7939800" y="5759640"/>
              <a:ext cx="3574080" cy="821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zh-CN" sz="2400" spc="-1" strike="noStrike">
                  <a:solidFill>
                    <a:srgbClr val="1d50a2"/>
                  </a:solidFill>
                  <a:latin typeface="微软雅黑"/>
                  <a:ea typeface="微软雅黑"/>
                </a:rPr>
                <a:t>时间</a:t>
              </a:r>
              <a:r>
                <a:rPr b="1" lang="zh-CN" sz="1800" spc="-1" strike="noStrike">
                  <a:solidFill>
                    <a:srgbClr val="1d50a2"/>
                  </a:solidFill>
                  <a:latin typeface="微软雅黑"/>
                  <a:ea typeface="微软雅黑"/>
                </a:rPr>
                <a:t>：</a:t>
              </a:r>
              <a:r>
                <a:rPr b="1" lang="en-US" sz="2400" spc="-1" strike="noStrike">
                  <a:solidFill>
                    <a:srgbClr val="1d50a2"/>
                  </a:solidFill>
                  <a:latin typeface="微软雅黑"/>
                  <a:ea typeface="微软雅黑"/>
                </a:rPr>
                <a:t>2024</a:t>
              </a:r>
              <a:r>
                <a:rPr b="1" lang="zh-CN" sz="2400" spc="-1" strike="noStrike">
                  <a:solidFill>
                    <a:srgbClr val="1d50a2"/>
                  </a:solidFill>
                  <a:latin typeface="微软雅黑"/>
                  <a:ea typeface="微软雅黑"/>
                </a:rPr>
                <a:t>年</a:t>
              </a:r>
              <a:r>
                <a:rPr b="1" lang="en-US" sz="2400" spc="-1" strike="noStrike">
                  <a:solidFill>
                    <a:srgbClr val="1d50a2"/>
                  </a:solidFill>
                  <a:latin typeface="微软雅黑"/>
                  <a:ea typeface="微软雅黑"/>
                </a:rPr>
                <a:t>8</a:t>
              </a:r>
              <a:r>
                <a:rPr b="1" lang="zh-CN" sz="2400" spc="-1" strike="noStrike">
                  <a:solidFill>
                    <a:srgbClr val="1d50a2"/>
                  </a:solidFill>
                  <a:latin typeface="微软雅黑"/>
                  <a:ea typeface="微软雅黑"/>
                </a:rPr>
                <a:t>月</a:t>
              </a:r>
              <a:r>
                <a:rPr b="1" lang="en-US" sz="2400" spc="-1" strike="noStrike">
                  <a:solidFill>
                    <a:srgbClr val="1d50a2"/>
                  </a:solidFill>
                  <a:latin typeface="微软雅黑"/>
                  <a:ea typeface="微软雅黑"/>
                </a:rPr>
                <a:t>21</a:t>
              </a:r>
              <a:r>
                <a:rPr b="1" lang="zh-CN" sz="2400" spc="-1" strike="noStrike">
                  <a:solidFill>
                    <a:srgbClr val="1d50a2"/>
                  </a:solidFill>
                  <a:latin typeface="微软雅黑"/>
                  <a:ea typeface="微软雅黑"/>
                </a:rPr>
                <a:t>日</a:t>
              </a:r>
              <a:endParaRPr b="0" lang="en-US" sz="2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84" name="文本框 22"/>
          <p:cNvSpPr/>
          <p:nvPr/>
        </p:nvSpPr>
        <p:spPr>
          <a:xfrm>
            <a:off x="3347640" y="6365880"/>
            <a:ext cx="5517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zh-CN" sz="1800" spc="596" strike="noStrike">
                <a:solidFill>
                  <a:srgbClr val="1d50a2"/>
                </a:solidFill>
                <a:latin typeface="微软雅黑"/>
                <a:ea typeface="微软雅黑"/>
              </a:rPr>
              <a:t>国防科技大学计算机学院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85" name="直接连接符 16"/>
          <p:cNvCxnSpPr/>
          <p:nvPr/>
        </p:nvCxnSpPr>
        <p:spPr>
          <a:xfrm flipH="1">
            <a:off x="8962200" y="6551280"/>
            <a:ext cx="3205080" cy="720"/>
          </a:xfrm>
          <a:prstGeom prst="straightConnector1">
            <a:avLst/>
          </a:prstGeom>
          <a:ln cap="rnd" w="19050">
            <a:solidFill>
              <a:srgbClr val="1d50a2"/>
            </a:solidFill>
            <a:prstDash val="sysDot"/>
            <a:round/>
            <a:tailEnd len="med" type="oval" w="med"/>
          </a:ln>
        </p:spPr>
      </p:cxnSp>
      <p:grpSp>
        <p:nvGrpSpPr>
          <p:cNvPr id="186" name="组合 5"/>
          <p:cNvGrpSpPr/>
          <p:nvPr/>
        </p:nvGrpSpPr>
        <p:grpSpPr>
          <a:xfrm>
            <a:off x="852120" y="5719680"/>
            <a:ext cx="6649560" cy="487800"/>
            <a:chOff x="852120" y="5719680"/>
            <a:chExt cx="6649560" cy="487800"/>
          </a:xfrm>
        </p:grpSpPr>
        <p:grpSp>
          <p:nvGrpSpPr>
            <p:cNvPr id="187" name="组合 6"/>
            <p:cNvGrpSpPr/>
            <p:nvPr/>
          </p:nvGrpSpPr>
          <p:grpSpPr>
            <a:xfrm>
              <a:off x="852120" y="5719680"/>
              <a:ext cx="435960" cy="370080"/>
              <a:chOff x="852120" y="5719680"/>
              <a:chExt cx="435960" cy="370080"/>
            </a:xfrm>
          </p:grpSpPr>
          <p:sp>
            <p:nvSpPr>
              <p:cNvPr id="188" name="圆角矩形 2"/>
              <p:cNvSpPr/>
              <p:nvPr/>
            </p:nvSpPr>
            <p:spPr>
              <a:xfrm>
                <a:off x="852120" y="5719680"/>
                <a:ext cx="435960" cy="370080"/>
              </a:xfrm>
              <a:prstGeom prst="ellipse">
                <a:avLst/>
              </a:prstGeom>
              <a:solidFill>
                <a:srgbClr val="ffffff"/>
              </a:solidFill>
              <a:ln w="25400">
                <a:noFill/>
              </a:ln>
              <a:effectLst>
                <a:outerShdw algn="tr" blurRad="177840" dir="8100000" dist="100805" rotWithShape="0">
                  <a:srgbClr val="000000">
                    <a:alpha val="30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endParaRPr b="1" lang="en-US" sz="1800" spc="-1" strike="noStrike">
                  <a:solidFill>
                    <a:srgbClr val="1d50a2"/>
                  </a:solidFill>
                  <a:latin typeface="微软雅黑"/>
                  <a:ea typeface="微软雅黑"/>
                </a:endParaRPr>
              </a:p>
            </p:txBody>
          </p:sp>
          <p:sp>
            <p:nvSpPr>
              <p:cNvPr id="189" name="student-graduation-cap-shape_52041"/>
              <p:cNvSpPr/>
              <p:nvPr/>
            </p:nvSpPr>
            <p:spPr>
              <a:xfrm>
                <a:off x="980280" y="5804640"/>
                <a:ext cx="179640" cy="183960"/>
              </a:xfrm>
              <a:custGeom>
                <a:avLst/>
                <a:gdLst>
                  <a:gd name="textAreaLeft" fmla="*/ 0 w 179640"/>
                  <a:gd name="textAreaRight" fmla="*/ 180360 w 179640"/>
                  <a:gd name="textAreaTop" fmla="*/ 0 h 183960"/>
                  <a:gd name="textAreaBottom" fmla="*/ 184680 h 183960"/>
                </a:gdLst>
                <a:ahLst/>
                <a:rect l="textAreaLeft" t="textAreaTop" r="textAreaRight" b="textAreaBottom"/>
                <a:pathLst>
                  <a:path w="279400" h="336550">
                    <a:moveTo>
                      <a:pt x="56671" y="192087"/>
                    </a:moveTo>
                    <a:cubicBezTo>
                      <a:pt x="56671" y="192087"/>
                      <a:pt x="56671" y="192087"/>
                      <a:pt x="224047" y="192087"/>
                    </a:cubicBezTo>
                    <a:cubicBezTo>
                      <a:pt x="254360" y="192087"/>
                      <a:pt x="279400" y="217269"/>
                      <a:pt x="279400" y="247752"/>
                    </a:cubicBezTo>
                    <a:cubicBezTo>
                      <a:pt x="279400" y="247752"/>
                      <a:pt x="279400" y="247752"/>
                      <a:pt x="279400" y="336550"/>
                    </a:cubicBezTo>
                    <a:cubicBezTo>
                      <a:pt x="279400" y="336550"/>
                      <a:pt x="279400" y="336550"/>
                      <a:pt x="176602" y="336550"/>
                    </a:cubicBezTo>
                    <a:cubicBezTo>
                      <a:pt x="176602" y="336550"/>
                      <a:pt x="176602" y="336550"/>
                      <a:pt x="158151" y="245101"/>
                    </a:cubicBezTo>
                    <a:cubicBezTo>
                      <a:pt x="158151" y="242450"/>
                      <a:pt x="154197" y="239800"/>
                      <a:pt x="151562" y="239800"/>
                    </a:cubicBezTo>
                    <a:cubicBezTo>
                      <a:pt x="151562" y="239800"/>
                      <a:pt x="151562" y="239800"/>
                      <a:pt x="167377" y="213293"/>
                    </a:cubicBezTo>
                    <a:cubicBezTo>
                      <a:pt x="167377" y="211967"/>
                      <a:pt x="167377" y="210642"/>
                      <a:pt x="167377" y="209317"/>
                    </a:cubicBezTo>
                    <a:cubicBezTo>
                      <a:pt x="166059" y="207991"/>
                      <a:pt x="164741" y="207991"/>
                      <a:pt x="163423" y="207991"/>
                    </a:cubicBezTo>
                    <a:cubicBezTo>
                      <a:pt x="163423" y="207991"/>
                      <a:pt x="163423" y="207991"/>
                      <a:pt x="121249" y="207991"/>
                    </a:cubicBezTo>
                    <a:cubicBezTo>
                      <a:pt x="119931" y="207991"/>
                      <a:pt x="118613" y="207991"/>
                      <a:pt x="118613" y="209317"/>
                    </a:cubicBezTo>
                    <a:cubicBezTo>
                      <a:pt x="117296" y="210642"/>
                      <a:pt x="117296" y="211967"/>
                      <a:pt x="118613" y="213293"/>
                    </a:cubicBezTo>
                    <a:cubicBezTo>
                      <a:pt x="118613" y="213293"/>
                      <a:pt x="118613" y="213293"/>
                      <a:pt x="134429" y="239800"/>
                    </a:cubicBezTo>
                    <a:cubicBezTo>
                      <a:pt x="130475" y="239800"/>
                      <a:pt x="127839" y="242450"/>
                      <a:pt x="126521" y="245101"/>
                    </a:cubicBezTo>
                    <a:cubicBezTo>
                      <a:pt x="126521" y="245101"/>
                      <a:pt x="126521" y="245101"/>
                      <a:pt x="110706" y="336550"/>
                    </a:cubicBezTo>
                    <a:cubicBezTo>
                      <a:pt x="110706" y="336550"/>
                      <a:pt x="110706" y="336550"/>
                      <a:pt x="0" y="336550"/>
                    </a:cubicBezTo>
                    <a:cubicBezTo>
                      <a:pt x="0" y="336550"/>
                      <a:pt x="0" y="336550"/>
                      <a:pt x="0" y="247752"/>
                    </a:cubicBezTo>
                    <a:cubicBezTo>
                      <a:pt x="0" y="217269"/>
                      <a:pt x="25040" y="192087"/>
                      <a:pt x="56671" y="192087"/>
                    </a:cubicBezTo>
                    <a:close/>
                    <a:moveTo>
                      <a:pt x="138907" y="0"/>
                    </a:moveTo>
                    <a:cubicBezTo>
                      <a:pt x="183183" y="0"/>
                      <a:pt x="219076" y="35893"/>
                      <a:pt x="219076" y="80169"/>
                    </a:cubicBezTo>
                    <a:cubicBezTo>
                      <a:pt x="219076" y="124445"/>
                      <a:pt x="183183" y="160338"/>
                      <a:pt x="138907" y="160338"/>
                    </a:cubicBezTo>
                    <a:cubicBezTo>
                      <a:pt x="94631" y="160338"/>
                      <a:pt x="58738" y="124445"/>
                      <a:pt x="58738" y="80169"/>
                    </a:cubicBezTo>
                    <a:cubicBezTo>
                      <a:pt x="58738" y="35893"/>
                      <a:pt x="94631" y="0"/>
                      <a:pt x="138907" y="0"/>
                    </a:cubicBezTo>
                    <a:close/>
                  </a:path>
                </a:pathLst>
              </a:custGeom>
              <a:solidFill>
                <a:srgbClr val="1d50a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1" lang="en-US" sz="1800" spc="-1" strike="noStrike">
                  <a:solidFill>
                    <a:srgbClr val="1d50a2"/>
                  </a:solidFill>
                  <a:latin typeface="微软雅黑"/>
                  <a:ea typeface="微软雅黑"/>
                </a:endParaRPr>
              </a:p>
            </p:txBody>
          </p:sp>
        </p:grpSp>
        <p:sp>
          <p:nvSpPr>
            <p:cNvPr id="190" name="文本框 22"/>
            <p:cNvSpPr/>
            <p:nvPr/>
          </p:nvSpPr>
          <p:spPr>
            <a:xfrm>
              <a:off x="1356120" y="5752080"/>
              <a:ext cx="6145560" cy="45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spcBef>
                  <a:spcPts val="601"/>
                </a:spcBef>
                <a:tabLst>
                  <a:tab algn="l" pos="0"/>
                </a:tabLst>
              </a:pPr>
              <a:r>
                <a:rPr b="1" lang="zh-CN" sz="2400" spc="-1" strike="noStrike">
                  <a:solidFill>
                    <a:srgbClr val="1d50a2"/>
                  </a:solidFill>
                  <a:latin typeface="微软雅黑"/>
                  <a:ea typeface="微软雅黑"/>
                </a:rPr>
                <a:t>答辩人：汤翔晟 侯华玮 简泽鑫 杨俯众</a:t>
              </a:r>
              <a:endParaRPr b="0" lang="en-US" sz="2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/>
          </p:nvPr>
        </p:nvSpPr>
        <p:spPr>
          <a:xfrm>
            <a:off x="594360" y="1301040"/>
            <a:ext cx="11126880" cy="1045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1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LoopBodyExtract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：将循环的 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body 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提取成一个函数 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: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void loop_body(i, othersargs…)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giv loop_body(i, giv, otherargs…)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关键技术：</a:t>
            </a:r>
            <a:r>
              <a:rPr b="1" lang="en-US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 并行化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9" name="Picture 4" descr=""/>
          <p:cNvPicPr/>
          <p:nvPr/>
        </p:nvPicPr>
        <p:blipFill>
          <a:blip r:embed="rId1"/>
          <a:stretch/>
        </p:blipFill>
        <p:spPr>
          <a:xfrm>
            <a:off x="126720" y="2342880"/>
            <a:ext cx="3656880" cy="3809160"/>
          </a:xfrm>
          <a:prstGeom prst="rect">
            <a:avLst/>
          </a:prstGeom>
          <a:ln w="0">
            <a:noFill/>
          </a:ln>
        </p:spPr>
      </p:pic>
      <p:sp>
        <p:nvSpPr>
          <p:cNvPr id="220" name="文本框 2"/>
          <p:cNvSpPr/>
          <p:nvPr/>
        </p:nvSpPr>
        <p:spPr>
          <a:xfrm>
            <a:off x="0" y="6152760"/>
            <a:ext cx="354420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等线"/>
                <a:ea typeface="DejaVu Sans"/>
              </a:rPr>
              <a:t>Canonical Forms Loop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21" name="组合 6"/>
          <p:cNvGrpSpPr/>
          <p:nvPr/>
        </p:nvGrpSpPr>
        <p:grpSpPr>
          <a:xfrm>
            <a:off x="3784320" y="2481120"/>
            <a:ext cx="3656880" cy="4064760"/>
            <a:chOff x="3784320" y="2481120"/>
            <a:chExt cx="3656880" cy="4064760"/>
          </a:xfrm>
        </p:grpSpPr>
        <p:pic>
          <p:nvPicPr>
            <p:cNvPr id="222" name="Picture 4" descr=""/>
            <p:cNvPicPr/>
            <p:nvPr/>
          </p:nvPicPr>
          <p:blipFill>
            <a:blip r:embed="rId2"/>
            <a:stretch/>
          </p:blipFill>
          <p:spPr>
            <a:xfrm>
              <a:off x="3784320" y="2481120"/>
              <a:ext cx="3656880" cy="3704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文本框 5"/>
            <p:cNvSpPr/>
            <p:nvPr/>
          </p:nvSpPr>
          <p:spPr>
            <a:xfrm>
              <a:off x="4030560" y="6181920"/>
              <a:ext cx="316476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</a:pPr>
              <a:r>
                <a:rPr b="1" lang="en-US" sz="1800" spc="-1" strike="noStrike">
                  <a:solidFill>
                    <a:srgbClr val="000000"/>
                  </a:solidFill>
                  <a:latin typeface="等线"/>
                  <a:ea typeface="DejaVu Sans"/>
                </a:rPr>
                <a:t>After LoopBodyExtract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224" name="图片 8" descr=""/>
          <p:cNvPicPr/>
          <p:nvPr/>
        </p:nvPicPr>
        <p:blipFill>
          <a:blip r:embed="rId3"/>
          <a:srcRect l="0" t="0" r="35556" b="0"/>
          <a:stretch/>
        </p:blipFill>
        <p:spPr>
          <a:xfrm>
            <a:off x="7554600" y="2481120"/>
            <a:ext cx="4499280" cy="3704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/>
          </p:nvPr>
        </p:nvSpPr>
        <p:spPr>
          <a:xfrm>
            <a:off x="343080" y="1301040"/>
            <a:ext cx="11378520" cy="1045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1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ParallelBodyExtract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：将整个循环封装成一个函数：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void parallel_body(beg, end) { for (int i = beg, i &lt; end; i++) loop_body(i, otherargs) 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1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LoopParallel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：</a:t>
            </a:r>
            <a:br>
              <a:rPr sz="2000"/>
            </a:b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插入线程创建和回收的系统调用 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(clone, waittid)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，计算确定每个线程的 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beg, end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800280" indent="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使用原子指令以避免数据竞争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关键技术：</a:t>
            </a:r>
            <a:r>
              <a:rPr b="1" lang="en-US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 并行化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27" name="组合 1"/>
          <p:cNvGrpSpPr/>
          <p:nvPr/>
        </p:nvGrpSpPr>
        <p:grpSpPr>
          <a:xfrm>
            <a:off x="106560" y="2862720"/>
            <a:ext cx="3135960" cy="3792240"/>
            <a:chOff x="106560" y="2862720"/>
            <a:chExt cx="3135960" cy="3792240"/>
          </a:xfrm>
        </p:grpSpPr>
        <p:pic>
          <p:nvPicPr>
            <p:cNvPr id="228" name="Picture 4" descr=""/>
            <p:cNvPicPr/>
            <p:nvPr/>
          </p:nvPicPr>
          <p:blipFill>
            <a:blip r:embed="rId1"/>
            <a:stretch/>
          </p:blipFill>
          <p:spPr>
            <a:xfrm>
              <a:off x="106560" y="2862720"/>
              <a:ext cx="3135960" cy="3219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9" name="文本框 3"/>
            <p:cNvSpPr/>
            <p:nvPr/>
          </p:nvSpPr>
          <p:spPr>
            <a:xfrm>
              <a:off x="317880" y="6078600"/>
              <a:ext cx="2714040" cy="576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</a:pPr>
              <a:r>
                <a:rPr b="1" lang="en-US" sz="1600" spc="-1" strike="noStrike">
                  <a:solidFill>
                    <a:srgbClr val="000000"/>
                  </a:solidFill>
                  <a:latin typeface="等线"/>
                  <a:ea typeface="DejaVu Sans"/>
                </a:rPr>
                <a:t>After LoopBodyExtract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30" name="组合 6"/>
          <p:cNvGrpSpPr/>
          <p:nvPr/>
        </p:nvGrpSpPr>
        <p:grpSpPr>
          <a:xfrm>
            <a:off x="2872440" y="2907720"/>
            <a:ext cx="2853000" cy="3791520"/>
            <a:chOff x="2872440" y="2907720"/>
            <a:chExt cx="2853000" cy="3791520"/>
          </a:xfrm>
        </p:grpSpPr>
        <p:pic>
          <p:nvPicPr>
            <p:cNvPr id="231" name="Picture 6" descr=""/>
            <p:cNvPicPr/>
            <p:nvPr/>
          </p:nvPicPr>
          <p:blipFill>
            <a:blip r:embed="rId2"/>
            <a:stretch/>
          </p:blipFill>
          <p:spPr>
            <a:xfrm>
              <a:off x="3375360" y="2907720"/>
              <a:ext cx="1847160" cy="3209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2" name="文本框 4"/>
            <p:cNvSpPr/>
            <p:nvPr/>
          </p:nvSpPr>
          <p:spPr>
            <a:xfrm>
              <a:off x="2872440" y="6122880"/>
              <a:ext cx="2853000" cy="576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</a:pPr>
              <a:r>
                <a:rPr b="1" lang="en-US" sz="1600" spc="-1" strike="noStrike">
                  <a:solidFill>
                    <a:srgbClr val="000000"/>
                  </a:solidFill>
                  <a:latin typeface="等线"/>
                  <a:ea typeface="DejaVu Sans"/>
                </a:rPr>
                <a:t>After ParallelBodyExtract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33" name="组合 7"/>
          <p:cNvGrpSpPr/>
          <p:nvPr/>
        </p:nvGrpSpPr>
        <p:grpSpPr>
          <a:xfrm>
            <a:off x="5455440" y="2836440"/>
            <a:ext cx="2146320" cy="3862800"/>
            <a:chOff x="5455440" y="2836440"/>
            <a:chExt cx="2146320" cy="3862800"/>
          </a:xfrm>
        </p:grpSpPr>
        <p:pic>
          <p:nvPicPr>
            <p:cNvPr id="234" name="Picture 10" descr=""/>
            <p:cNvPicPr/>
            <p:nvPr/>
          </p:nvPicPr>
          <p:blipFill>
            <a:blip r:embed="rId3"/>
            <a:stretch/>
          </p:blipFill>
          <p:spPr>
            <a:xfrm>
              <a:off x="5576400" y="2836440"/>
              <a:ext cx="1904400" cy="3304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5" name="文本框 5"/>
            <p:cNvSpPr/>
            <p:nvPr/>
          </p:nvSpPr>
          <p:spPr>
            <a:xfrm>
              <a:off x="5455440" y="6122880"/>
              <a:ext cx="2146320" cy="576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</a:pPr>
              <a:r>
                <a:rPr b="1" lang="en-US" sz="1600" spc="-1" strike="noStrike">
                  <a:solidFill>
                    <a:srgbClr val="000000"/>
                  </a:solidFill>
                  <a:latin typeface="等线"/>
                  <a:ea typeface="DejaVu Sans"/>
                </a:rPr>
                <a:t>After LoopParallel</a:t>
              </a:r>
              <a:endParaRPr b="0" lang="en-US" sz="16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236" name="图片 9" descr=""/>
          <p:cNvPicPr/>
          <p:nvPr/>
        </p:nvPicPr>
        <p:blipFill>
          <a:blip r:embed="rId4"/>
          <a:srcRect l="1239" t="0" r="17816" b="0"/>
          <a:stretch/>
        </p:blipFill>
        <p:spPr>
          <a:xfrm>
            <a:off x="7834680" y="2557800"/>
            <a:ext cx="4154040" cy="4299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关键技术：</a:t>
            </a:r>
            <a:r>
              <a:rPr b="1" lang="en-US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 并行化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8" name="图片 10" descr=""/>
          <p:cNvPicPr/>
          <p:nvPr/>
        </p:nvPicPr>
        <p:blipFill>
          <a:blip r:embed="rId1"/>
          <a:srcRect l="4133" t="0" r="7586" b="0"/>
          <a:stretch/>
        </p:blipFill>
        <p:spPr>
          <a:xfrm>
            <a:off x="172440" y="1994040"/>
            <a:ext cx="3798000" cy="2955960"/>
          </a:xfrm>
          <a:prstGeom prst="rect">
            <a:avLst/>
          </a:prstGeom>
          <a:ln w="0">
            <a:noFill/>
          </a:ln>
        </p:spPr>
      </p:pic>
      <p:pic>
        <p:nvPicPr>
          <p:cNvPr id="239" name="图片 8" descr=""/>
          <p:cNvPicPr/>
          <p:nvPr/>
        </p:nvPicPr>
        <p:blipFill>
          <a:blip r:embed="rId2"/>
          <a:stretch/>
        </p:blipFill>
        <p:spPr>
          <a:xfrm>
            <a:off x="4078800" y="1487520"/>
            <a:ext cx="7769520" cy="4488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/>
          </p:nvPr>
        </p:nvSpPr>
        <p:spPr>
          <a:xfrm>
            <a:off x="313200" y="1301040"/>
            <a:ext cx="11574000" cy="1522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通过“匹配</a:t>
            </a:r>
            <a:r>
              <a:rPr b="0" lang="en-US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-</a:t>
            </a: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替换规则”与 模板（</a:t>
            </a:r>
            <a:r>
              <a:rPr b="0" lang="en-US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python jinja2</a:t>
            </a: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）自动生成指令选择 </a:t>
            </a:r>
            <a:r>
              <a:rPr b="0" lang="en-US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c++ </a:t>
            </a: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代码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en-US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“</a:t>
            </a: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数据</a:t>
            </a:r>
            <a:r>
              <a:rPr b="0" lang="en-US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-</a:t>
            </a: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控制”分离，只需要编写对应的规则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20000"/>
              </a:lnSpc>
              <a:spcBef>
                <a:spcPts val="6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关键技术：基于模版的指令选择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2" name="图片 2" descr=""/>
          <p:cNvPicPr/>
          <p:nvPr/>
        </p:nvPicPr>
        <p:blipFill>
          <a:blip r:embed="rId1"/>
          <a:srcRect l="3932" t="0" r="16543" b="0"/>
          <a:stretch/>
        </p:blipFill>
        <p:spPr>
          <a:xfrm>
            <a:off x="313200" y="3062160"/>
            <a:ext cx="5605920" cy="2761920"/>
          </a:xfrm>
          <a:prstGeom prst="rect">
            <a:avLst/>
          </a:prstGeom>
          <a:ln w="0">
            <a:noFill/>
          </a:ln>
        </p:spPr>
      </p:pic>
      <p:pic>
        <p:nvPicPr>
          <p:cNvPr id="243" name="图片 4" descr=""/>
          <p:cNvPicPr/>
          <p:nvPr/>
        </p:nvPicPr>
        <p:blipFill>
          <a:blip r:embed="rId2"/>
          <a:srcRect l="1967" t="0" r="2452" b="0"/>
          <a:stretch/>
        </p:blipFill>
        <p:spPr>
          <a:xfrm>
            <a:off x="6337080" y="2390760"/>
            <a:ext cx="5208480" cy="4304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/>
          </p:nvPr>
        </p:nvSpPr>
        <p:spPr>
          <a:xfrm>
            <a:off x="313200" y="1301040"/>
            <a:ext cx="11408400" cy="4921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图着色寄存器分配算法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2200" spc="-1" strike="noStrike">
                <a:solidFill>
                  <a:srgbClr val="000000"/>
                </a:solidFill>
                <a:latin typeface="微软雅黑"/>
                <a:ea typeface="微软雅黑"/>
              </a:rPr>
              <a:t>基本块的排序影响了活跃变量的计算，从而影响其分配的好坏。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2200" spc="-1" strike="noStrike">
                <a:solidFill>
                  <a:srgbClr val="000000"/>
                </a:solidFill>
                <a:latin typeface="微软雅黑"/>
                <a:ea typeface="微软雅黑"/>
              </a:rPr>
              <a:t>我们使用了如下排序方式：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800280" indent="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000000"/>
                </a:solidFill>
                <a:latin typeface="微软雅黑"/>
                <a:ea typeface="微软雅黑"/>
              </a:rPr>
              <a:t>	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以支配树顺序为基础，每个基本块都在所有支配它的基本块后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marL="1143000" indent="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关键技术：图着色寄存器分配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6" name="图片 2" descr=""/>
          <p:cNvPicPr/>
          <p:nvPr/>
        </p:nvPicPr>
        <p:blipFill>
          <a:blip r:embed="rId1"/>
          <a:stretch/>
        </p:blipFill>
        <p:spPr>
          <a:xfrm>
            <a:off x="81000" y="3025080"/>
            <a:ext cx="3656880" cy="3333960"/>
          </a:xfrm>
          <a:prstGeom prst="rect">
            <a:avLst/>
          </a:prstGeom>
          <a:ln w="0">
            <a:noFill/>
          </a:ln>
        </p:spPr>
      </p:pic>
      <p:pic>
        <p:nvPicPr>
          <p:cNvPr id="247" name="图片 6" descr=""/>
          <p:cNvPicPr/>
          <p:nvPr/>
        </p:nvPicPr>
        <p:blipFill>
          <a:blip r:embed="rId2"/>
          <a:stretch/>
        </p:blipFill>
        <p:spPr>
          <a:xfrm>
            <a:off x="3890160" y="3926160"/>
            <a:ext cx="7831440" cy="1209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/>
          </p:nvPr>
        </p:nvSpPr>
        <p:spPr>
          <a:xfrm>
            <a:off x="313200" y="1301040"/>
            <a:ext cx="11394000" cy="2796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en-US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VisionFive2 Processer: Sifive-U74MC Core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en-US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SiFive U74-MC Core Complex Manual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流水线信息， 指令延迟信息， 指令资源使用信息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构建依赖图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每一个周期调度可被调度的指令：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依赖全部满足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资源满足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20000"/>
              </a:lnSpc>
              <a:spcBef>
                <a:spcPts val="6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关键技术：基本块内指令调度</a:t>
            </a:r>
            <a:r>
              <a:rPr b="1" lang="en-US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-</a:t>
            </a: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表调度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0" name="图片 8" descr=""/>
          <p:cNvPicPr/>
          <p:nvPr/>
        </p:nvPicPr>
        <p:blipFill>
          <a:blip r:embed="rId1"/>
          <a:stretch/>
        </p:blipFill>
        <p:spPr>
          <a:xfrm>
            <a:off x="3135600" y="3630600"/>
            <a:ext cx="8065440" cy="2796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关键技术：块调度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2" name="Picture 2" descr=""/>
          <p:cNvPicPr/>
          <p:nvPr/>
        </p:nvPicPr>
        <p:blipFill>
          <a:blip r:embed="rId1"/>
          <a:stretch/>
        </p:blipFill>
        <p:spPr>
          <a:xfrm>
            <a:off x="0" y="3429000"/>
            <a:ext cx="5335560" cy="2280960"/>
          </a:xfrm>
          <a:prstGeom prst="rect">
            <a:avLst/>
          </a:prstGeom>
          <a:ln w="0">
            <a:noFill/>
          </a:ln>
        </p:spPr>
      </p:pic>
      <p:sp>
        <p:nvSpPr>
          <p:cNvPr id="253" name="文本占位符 22"/>
          <p:cNvSpPr/>
          <p:nvPr/>
        </p:nvSpPr>
        <p:spPr>
          <a:xfrm>
            <a:off x="313200" y="1301040"/>
            <a:ext cx="11408400" cy="492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基于</a:t>
            </a:r>
            <a:r>
              <a:rPr b="0" lang="en-US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Pettis-Hansen</a:t>
            </a: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的启发式方法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2200" spc="-1" strike="noStrike">
                <a:solidFill>
                  <a:srgbClr val="000000"/>
                </a:solidFill>
                <a:latin typeface="微软雅黑"/>
                <a:ea typeface="微软雅黑"/>
              </a:rPr>
              <a:t>静态估计分支指令指向</a:t>
            </a:r>
            <a:r>
              <a:rPr b="0" lang="en-US" sz="2200" spc="-1" strike="noStrike">
                <a:solidFill>
                  <a:srgbClr val="000000"/>
                </a:solidFill>
                <a:latin typeface="微软雅黑"/>
                <a:ea typeface="微软雅黑"/>
              </a:rPr>
              <a:t>true/false</a:t>
            </a:r>
            <a:r>
              <a:rPr b="0" lang="zh-CN" sz="2200" spc="-1" strike="noStrike">
                <a:solidFill>
                  <a:srgbClr val="000000"/>
                </a:solidFill>
                <a:latin typeface="微软雅黑"/>
                <a:ea typeface="微软雅黑"/>
              </a:rPr>
              <a:t>块跳转的频率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2200" spc="-1" strike="noStrike">
                <a:solidFill>
                  <a:srgbClr val="000000"/>
                </a:solidFill>
                <a:latin typeface="微软雅黑"/>
                <a:ea typeface="微软雅黑"/>
              </a:rPr>
              <a:t>在控制流图上估算每条边的跳转频率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2200" spc="-1" strike="noStrike">
                <a:solidFill>
                  <a:srgbClr val="000000"/>
                </a:solidFill>
                <a:latin typeface="微软雅黑"/>
                <a:ea typeface="微软雅黑"/>
              </a:rPr>
              <a:t>每次选取流图中的频率最长链，转为线性顺序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尽可能最大程度减少跳转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11430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marL="11430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marL="11430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4" name="Picture 4" descr=""/>
          <p:cNvPicPr/>
          <p:nvPr/>
        </p:nvPicPr>
        <p:blipFill>
          <a:blip r:embed="rId2"/>
          <a:stretch/>
        </p:blipFill>
        <p:spPr>
          <a:xfrm>
            <a:off x="6956280" y="1487520"/>
            <a:ext cx="5235120" cy="4222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教训与思考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文本占位符 22"/>
          <p:cNvSpPr/>
          <p:nvPr/>
        </p:nvSpPr>
        <p:spPr>
          <a:xfrm>
            <a:off x="343080" y="1292040"/>
            <a:ext cx="11394000" cy="492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en-US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IR </a:t>
            </a: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设计：什么是好的中间表示？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en-US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LLVM IR: User – Use – Value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应尽量减少变换过程中的信息损失，方便分析和优化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en-US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GetElementPtr: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2" marL="10288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一条 </a:t>
            </a:r>
            <a:r>
              <a:rPr b="0" lang="en-US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GEP </a:t>
            </a: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指令应保留 </a:t>
            </a:r>
            <a:r>
              <a:rPr b="0" lang="en-US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base + indices, </a:t>
            </a: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从而方便进行基址分析与别名分析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2" marL="10288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但我们在 </a:t>
            </a:r>
            <a:r>
              <a:rPr b="0" lang="en-US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emitIR </a:t>
            </a: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时预先将 </a:t>
            </a:r>
            <a:r>
              <a:rPr b="0" lang="en-US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GEP Split</a:t>
            </a: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了，导致每一条 </a:t>
            </a:r>
            <a:r>
              <a:rPr b="0" lang="en-US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GEP </a:t>
            </a: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都只有一个 </a:t>
            </a:r>
            <a:r>
              <a:rPr b="0" lang="en-US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index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2" marL="10288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后续分析和变换时又要进行收集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具有交换律的运算：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2" marL="10288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我们将运算构建成二叉树，不便于进行具有交换律的匹配和变换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2" marL="10288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是否可以使用多元运算指令</a:t>
            </a:r>
            <a:r>
              <a:rPr b="0" lang="en-US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? Try Later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测试与验证：凭什么认为你的程序是对的？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熟练掌握</a:t>
            </a:r>
            <a:r>
              <a:rPr b="0" lang="en-US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c++</a:t>
            </a: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，现代</a:t>
            </a:r>
            <a:r>
              <a:rPr b="0" lang="en-US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c++</a:t>
            </a: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特性，遵守一定的编程规范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有意识增强程序的鲁棒性，对代码质量有高的要求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设计模式与设计经验：</a:t>
            </a:r>
            <a:r>
              <a:rPr b="0" lang="en-US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visitor</a:t>
            </a: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， </a:t>
            </a:r>
            <a:r>
              <a:rPr b="0" lang="en-US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builder</a:t>
            </a: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，</a:t>
            </a:r>
            <a:r>
              <a:rPr b="0" lang="en-US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flyweight, register …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测试：单元测试，集成测试，系统测试，模糊测试，回归测试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2" marL="10288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en-US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IR Verify, IR Check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2" marL="10288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使用 </a:t>
            </a:r>
            <a:r>
              <a:rPr b="0" lang="en-US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Csmith </a:t>
            </a:r>
            <a:r>
              <a:rPr b="0" lang="zh-CN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等模糊测试工具，</a:t>
            </a:r>
            <a:r>
              <a:rPr b="0" lang="en-US" sz="1300" spc="-1" strike="noStrike">
                <a:solidFill>
                  <a:srgbClr val="000000"/>
                </a:solidFill>
                <a:latin typeface="微软雅黑"/>
                <a:ea typeface="微软雅黑"/>
              </a:rPr>
              <a:t>challenge your compiler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7" name="图片 14" descr=""/>
          <p:cNvPicPr/>
          <p:nvPr/>
        </p:nvPicPr>
        <p:blipFill>
          <a:blip r:embed="rId1"/>
          <a:srcRect l="15922" t="0" r="4440" b="0"/>
          <a:stretch/>
        </p:blipFill>
        <p:spPr>
          <a:xfrm>
            <a:off x="7543800" y="1143000"/>
            <a:ext cx="1994400" cy="3000240"/>
          </a:xfrm>
          <a:prstGeom prst="rect">
            <a:avLst/>
          </a:prstGeom>
          <a:ln w="0">
            <a:noFill/>
          </a:ln>
        </p:spPr>
      </p:pic>
      <p:pic>
        <p:nvPicPr>
          <p:cNvPr id="258" name="图片 16" descr=""/>
          <p:cNvPicPr/>
          <p:nvPr/>
        </p:nvPicPr>
        <p:blipFill>
          <a:blip r:embed="rId2"/>
          <a:srcRect l="7909" t="0" r="5782" b="0"/>
          <a:stretch/>
        </p:blipFill>
        <p:spPr>
          <a:xfrm>
            <a:off x="9601200" y="688320"/>
            <a:ext cx="2482560" cy="4876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收获：系统能力的真实提升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文本占位符 22"/>
          <p:cNvSpPr/>
          <p:nvPr/>
        </p:nvSpPr>
        <p:spPr>
          <a:xfrm>
            <a:off x="313200" y="1301040"/>
            <a:ext cx="11394000" cy="279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20000"/>
              </a:lnSpc>
              <a:spcBef>
                <a:spcPts val="601"/>
              </a:spcBef>
            </a:pPr>
            <a:endParaRPr b="0" lang="en-US" sz="2400" spc="-1" strike="noStrike">
              <a:solidFill>
                <a:srgbClr val="404040"/>
              </a:solidFill>
              <a:latin typeface="微软雅黑"/>
              <a:ea typeface="微软雅黑"/>
            </a:endParaRPr>
          </a:p>
        </p:txBody>
      </p:sp>
      <p:sp>
        <p:nvSpPr>
          <p:cNvPr id="261" name="文本占位符 22"/>
          <p:cNvSpPr/>
          <p:nvPr/>
        </p:nvSpPr>
        <p:spPr>
          <a:xfrm>
            <a:off x="465480" y="1453680"/>
            <a:ext cx="11394000" cy="492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深入理解计算机系统：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程序性能优化：访存 </a:t>
            </a:r>
            <a:r>
              <a:rPr b="0" lang="en-US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or </a:t>
            </a: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计算？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en-US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RISCV ISA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en-US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Micro Architecture: </a:t>
            </a:r>
            <a:r>
              <a:rPr b="0" lang="zh-CN" sz="1500" spc="-1" strike="noStrike">
                <a:solidFill>
                  <a:srgbClr val="000000"/>
                </a:solidFill>
                <a:latin typeface="微软雅黑"/>
                <a:ea typeface="微软雅黑"/>
              </a:rPr>
              <a:t>流水线，缓存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代码行数 </a:t>
            </a:r>
            <a:r>
              <a:rPr b="0" lang="en-US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3W+ lines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熟练使用各种开发工具，解决各种开发问题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程序设计能力，软件设计能力</a:t>
            </a:r>
            <a:r>
              <a:rPr b="0" lang="en-US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++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404040"/>
              </a:buClr>
              <a:buFont typeface="Wingdings" charset="2"/>
              <a:buChar char=""/>
            </a:pPr>
            <a:r>
              <a:rPr b="0" lang="zh-CN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团队协作与分工</a:t>
            </a:r>
            <a:r>
              <a:rPr b="0" lang="en-US" sz="2400" spc="-1" strike="noStrike">
                <a:solidFill>
                  <a:srgbClr val="404040"/>
                </a:solidFill>
                <a:latin typeface="微软雅黑"/>
                <a:ea typeface="微软雅黑"/>
              </a:rPr>
              <a:t>++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2" name="图片 7" descr=""/>
          <p:cNvPicPr/>
          <p:nvPr/>
        </p:nvPicPr>
        <p:blipFill>
          <a:blip r:embed="rId1"/>
          <a:stretch/>
        </p:blipFill>
        <p:spPr>
          <a:xfrm>
            <a:off x="6796080" y="1521000"/>
            <a:ext cx="2457000" cy="4667040"/>
          </a:xfrm>
          <a:prstGeom prst="rect">
            <a:avLst/>
          </a:prstGeom>
          <a:ln w="0">
            <a:noFill/>
          </a:ln>
        </p:spPr>
      </p:pic>
      <p:pic>
        <p:nvPicPr>
          <p:cNvPr id="263" name="图片 9" descr=""/>
          <p:cNvPicPr/>
          <p:nvPr/>
        </p:nvPicPr>
        <p:blipFill>
          <a:blip r:embed="rId2"/>
          <a:srcRect l="0" t="0" r="0" b="23158"/>
          <a:stretch/>
        </p:blipFill>
        <p:spPr>
          <a:xfrm>
            <a:off x="8396280" y="1201320"/>
            <a:ext cx="2355840" cy="5180760"/>
          </a:xfrm>
          <a:prstGeom prst="rect">
            <a:avLst/>
          </a:prstGeom>
          <a:ln w="0">
            <a:noFill/>
          </a:ln>
        </p:spPr>
      </p:pic>
      <p:pic>
        <p:nvPicPr>
          <p:cNvPr id="264" name="图片 13" descr=""/>
          <p:cNvPicPr/>
          <p:nvPr/>
        </p:nvPicPr>
        <p:blipFill>
          <a:blip r:embed="rId3"/>
          <a:srcRect l="0" t="0" r="14987" b="0"/>
          <a:stretch/>
        </p:blipFill>
        <p:spPr>
          <a:xfrm>
            <a:off x="10112040" y="1945440"/>
            <a:ext cx="1956600" cy="3818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2518920" y="2766240"/>
            <a:ext cx="71532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请各位老师批评指正！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/>
          </p:nvPr>
        </p:nvSpPr>
        <p:spPr>
          <a:xfrm>
            <a:off x="1015920" y="2016000"/>
            <a:ext cx="5500080" cy="370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zh-CN" sz="3600" spc="-1" strike="noStrike">
                <a:solidFill>
                  <a:srgbClr val="404040"/>
                </a:solidFill>
                <a:latin typeface="微软雅黑"/>
                <a:ea typeface="微软雅黑"/>
              </a:rPr>
              <a:t>团队分工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4376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800" spc="-1" strike="noStrike">
                <a:solidFill>
                  <a:srgbClr val="404040"/>
                </a:solidFill>
                <a:latin typeface="微软雅黑"/>
                <a:ea typeface="微软雅黑"/>
              </a:rPr>
              <a:t>目录 </a:t>
            </a:r>
            <a:r>
              <a:rPr b="1" lang="en-US" sz="4800" spc="-1" strike="noStrike">
                <a:solidFill>
                  <a:srgbClr val="404040"/>
                </a:solidFill>
                <a:latin typeface="微软雅黑"/>
                <a:ea typeface="微软雅黑"/>
              </a:rPr>
              <a:t>CONTENT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1015920" y="2896560"/>
            <a:ext cx="5703480" cy="370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zh-CN" sz="3600" spc="-1" strike="noStrike">
                <a:solidFill>
                  <a:srgbClr val="404040"/>
                </a:solidFill>
                <a:latin typeface="微软雅黑"/>
                <a:ea typeface="微软雅黑"/>
              </a:rPr>
              <a:t>编译流程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1015920" y="3705480"/>
            <a:ext cx="6008040" cy="370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zh-CN" sz="3600" spc="-1" strike="noStrike">
                <a:solidFill>
                  <a:srgbClr val="404040"/>
                </a:solidFill>
                <a:latin typeface="微软雅黑"/>
                <a:ea typeface="微软雅黑"/>
              </a:rPr>
              <a:t>关键技术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/>
          </p:nvPr>
        </p:nvSpPr>
        <p:spPr>
          <a:xfrm>
            <a:off x="1015920" y="4657680"/>
            <a:ext cx="5485680" cy="370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zh-CN" sz="3600" spc="-1" strike="noStrike">
                <a:solidFill>
                  <a:srgbClr val="404040"/>
                </a:solidFill>
                <a:latin typeface="微软雅黑"/>
                <a:ea typeface="微软雅黑"/>
              </a:rPr>
              <a:t>竞赛总结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/>
          </p:nvPr>
        </p:nvSpPr>
        <p:spPr>
          <a:xfrm>
            <a:off x="313200" y="1301040"/>
            <a:ext cx="11408400" cy="4921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20000"/>
              </a:lnSpc>
              <a:spcBef>
                <a:spcPts val="601"/>
              </a:spcBef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1" lang="zh-CN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汤翔晟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800280" indent="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r>
              <a:rPr b="0" lang="zh-CN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组长，负责中端的功能实现和优化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1" lang="zh-CN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侯华玮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800280" indent="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r>
              <a:rPr b="0" lang="zh-CN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负责指令选择、指令调度、并行化、测试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1" lang="zh-CN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简泽鑫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800280" indent="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r>
              <a:rPr b="0" lang="zh-CN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负责数组、块调度、寄存器分配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1" lang="zh-CN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杨俯众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800280" indent="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r>
              <a:rPr b="0" lang="zh-CN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负责中端的功能实现和优化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800" spc="-1" strike="noStrike">
                <a:solidFill>
                  <a:srgbClr val="404040"/>
                </a:solidFill>
                <a:latin typeface="微软雅黑"/>
                <a:ea typeface="微软雅黑"/>
              </a:rPr>
              <a:t>团队分</a:t>
            </a:r>
            <a:r>
              <a:rPr b="1" lang="zh-CN" sz="4800" spc="-1" strike="noStrike">
                <a:solidFill>
                  <a:srgbClr val="404040"/>
                </a:solidFill>
                <a:latin typeface="微软雅黑"/>
                <a:ea typeface="微软雅黑"/>
              </a:rPr>
              <a:t>工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800" spc="-1" strike="noStrike">
                <a:solidFill>
                  <a:srgbClr val="404040"/>
                </a:solidFill>
                <a:latin typeface="微软雅黑"/>
                <a:ea typeface="微软雅黑"/>
              </a:rPr>
              <a:t>优化效果总</a:t>
            </a:r>
            <a:r>
              <a:rPr b="1" lang="zh-CN" sz="4800" spc="-1" strike="noStrike">
                <a:solidFill>
                  <a:srgbClr val="404040"/>
                </a:solidFill>
                <a:latin typeface="微软雅黑"/>
                <a:ea typeface="微软雅黑"/>
              </a:rPr>
              <a:t>览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9" name="图片 4" descr=""/>
          <p:cNvPicPr/>
          <p:nvPr/>
        </p:nvPicPr>
        <p:blipFill>
          <a:blip r:embed="rId1"/>
          <a:stretch/>
        </p:blipFill>
        <p:spPr>
          <a:xfrm>
            <a:off x="0" y="1338120"/>
            <a:ext cx="12191400" cy="5357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/>
          </p:nvPr>
        </p:nvSpPr>
        <p:spPr>
          <a:xfrm>
            <a:off x="313200" y="1301040"/>
            <a:ext cx="11408400" cy="4921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800" spc="-1" strike="noStrike">
                <a:solidFill>
                  <a:srgbClr val="404040"/>
                </a:solidFill>
                <a:latin typeface="微软雅黑"/>
                <a:ea typeface="微软雅黑"/>
              </a:rPr>
              <a:t>编译流程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2" name="图片 7" descr=""/>
          <p:cNvPicPr/>
          <p:nvPr/>
        </p:nvPicPr>
        <p:blipFill>
          <a:blip r:embed="rId1"/>
          <a:stretch/>
        </p:blipFill>
        <p:spPr>
          <a:xfrm>
            <a:off x="0" y="1286640"/>
            <a:ext cx="12191400" cy="5026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800" spc="-1" strike="noStrike">
                <a:solidFill>
                  <a:srgbClr val="404040"/>
                </a:solidFill>
                <a:latin typeface="微软雅黑"/>
                <a:ea typeface="微软雅黑"/>
              </a:rPr>
              <a:t>优化总览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4" name="图片 2" descr=""/>
          <p:cNvPicPr/>
          <p:nvPr/>
        </p:nvPicPr>
        <p:blipFill>
          <a:blip r:embed="rId1"/>
          <a:stretch/>
        </p:blipFill>
        <p:spPr>
          <a:xfrm>
            <a:off x="1051560" y="1121040"/>
            <a:ext cx="9608040" cy="5401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/>
          </p:nvPr>
        </p:nvSpPr>
        <p:spPr>
          <a:xfrm>
            <a:off x="313200" y="1301040"/>
            <a:ext cx="10464120" cy="1465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20000"/>
              </a:lnSpc>
              <a:spcBef>
                <a:spcPts val="601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2800" spc="-1" strike="noStrike">
                <a:solidFill>
                  <a:srgbClr val="000000"/>
                </a:solidFill>
                <a:latin typeface="微软雅黑"/>
                <a:ea typeface="微软雅黑"/>
              </a:rPr>
              <a:t>分析一个循环能否并行</a:t>
            </a:r>
            <a:r>
              <a:rPr b="0" lang="en-US" sz="2800" spc="-1" strike="noStrike">
                <a:solidFill>
                  <a:srgbClr val="000000"/>
                </a:solidFill>
                <a:latin typeface="微软雅黑"/>
                <a:ea typeface="微软雅黑"/>
              </a:rPr>
              <a:t>——有无跨迭代的依赖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2800" spc="-1" strike="noStrike">
                <a:solidFill>
                  <a:srgbClr val="000000"/>
                </a:solidFill>
                <a:latin typeface="微软雅黑"/>
                <a:ea typeface="微软雅黑"/>
              </a:rPr>
              <a:t>依赖的关键问题是地址，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0" lang="zh-CN" sz="2800" spc="-1" strike="noStrike">
                <a:solidFill>
                  <a:srgbClr val="000000"/>
                </a:solidFill>
                <a:latin typeface="微软雅黑"/>
                <a:ea typeface="微软雅黑"/>
              </a:rPr>
              <a:t>分别从基址、具体数组地址、存取语句分析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000000"/>
                </a:solidFill>
                <a:latin typeface="微软雅黑"/>
                <a:ea typeface="微软雅黑"/>
              </a:rPr>
              <a:t>关键技</a:t>
            </a:r>
            <a:r>
              <a:rPr b="1" lang="zh-CN" sz="4400" spc="-1" strike="noStrike">
                <a:solidFill>
                  <a:srgbClr val="000000"/>
                </a:solidFill>
                <a:latin typeface="微软雅黑"/>
                <a:ea typeface="微软雅黑"/>
              </a:rPr>
              <a:t>术：依赖</a:t>
            </a:r>
            <a:r>
              <a:rPr b="1" lang="zh-CN" sz="4400" spc="-1" strike="noStrike">
                <a:solidFill>
                  <a:srgbClr val="000000"/>
                </a:solidFill>
                <a:latin typeface="微软雅黑"/>
                <a:ea typeface="微软雅黑"/>
              </a:rPr>
              <a:t>关系分析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文本占位符 22"/>
          <p:cNvSpPr/>
          <p:nvPr/>
        </p:nvSpPr>
        <p:spPr>
          <a:xfrm>
            <a:off x="313200" y="2838600"/>
            <a:ext cx="10658880" cy="429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20000"/>
              </a:lnSpc>
              <a:spcBef>
                <a:spcPts val="6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404040"/>
              </a:solidFill>
              <a:latin typeface="微软雅黑"/>
              <a:ea typeface="微软雅黑"/>
            </a:endParaRPr>
          </a:p>
        </p:txBody>
      </p:sp>
      <p:pic>
        <p:nvPicPr>
          <p:cNvPr id="208" name="图片 3" descr=""/>
          <p:cNvPicPr/>
          <p:nvPr/>
        </p:nvPicPr>
        <p:blipFill>
          <a:blip r:embed="rId1"/>
          <a:stretch/>
        </p:blipFill>
        <p:spPr>
          <a:xfrm>
            <a:off x="1629000" y="3024360"/>
            <a:ext cx="7460280" cy="3061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/>
          </p:nvPr>
        </p:nvSpPr>
        <p:spPr>
          <a:xfrm>
            <a:off x="228600" y="1371600"/>
            <a:ext cx="11430000" cy="4885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1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LoopSimplify -&gt; LoopBodyExtract -&gt; ParallelBodyExtract -&gt; LoopParallel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LoopSimplify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: 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循环标准化（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1 preheader,  1 single backedge, dedicated exits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）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LoopBodyExtract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：将循环的 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body 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提取成一个函数 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: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void loop_body(i, othersargs…)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giv loop_body(i, giv, otherargs…)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ParallelBodyExtract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：将整个循环封装成一个函数：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void parallel_body(beg, end) { for (int i = beg, i &lt; end; i++) loop_body(i, otherargs) 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LoopParallel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：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插入线程创建和回收的系统调用 </a:t>
            </a: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(clone, waittid)</a:t>
            </a:r>
            <a:r>
              <a:rPr b="0" lang="zh-CN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，计算确定每个线程的 </a:t>
            </a:r>
            <a:r>
              <a:rPr b="0" lang="en-US" sz="1800" spc="-1" strike="noStrike">
                <a:solidFill>
                  <a:srgbClr val="000000"/>
                </a:solidFill>
                <a:latin typeface="微软雅黑"/>
                <a:ea typeface="微软雅黑"/>
              </a:rPr>
              <a:t>beg, end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LoopInterChange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：循环交换， 访存局部性，并行更外层循环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关键技</a:t>
            </a: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术：</a:t>
            </a:r>
            <a:r>
              <a:rPr b="1" lang="en-US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 并行</a:t>
            </a: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化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/>
          </p:nvPr>
        </p:nvSpPr>
        <p:spPr>
          <a:xfrm>
            <a:off x="0" y="1301040"/>
            <a:ext cx="11721240" cy="1045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lvl="1" marL="800280" indent="-3430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Wingdings" charset="2"/>
              <a:buChar char=""/>
            </a:pPr>
            <a:r>
              <a:rPr b="1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LoopSimplify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: 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循环标准化（</a:t>
            </a: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1 preheader,  1 single backedge, dedicated exits</a:t>
            </a:r>
            <a:r>
              <a:rPr b="0" lang="zh-CN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）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title"/>
          </p:nvPr>
        </p:nvSpPr>
        <p:spPr>
          <a:xfrm>
            <a:off x="343080" y="162000"/>
            <a:ext cx="1150560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zh-CN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关键技术：</a:t>
            </a:r>
            <a:r>
              <a:rPr b="1" lang="en-US" sz="4400" spc="-1" strike="noStrike">
                <a:solidFill>
                  <a:srgbClr val="404040"/>
                </a:solidFill>
                <a:latin typeface="微软雅黑"/>
                <a:ea typeface="微软雅黑"/>
              </a:rPr>
              <a:t> 并行化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3" name="Picture 4" descr=""/>
          <p:cNvPicPr/>
          <p:nvPr/>
        </p:nvPicPr>
        <p:blipFill>
          <a:blip r:embed="rId1"/>
          <a:stretch/>
        </p:blipFill>
        <p:spPr>
          <a:xfrm>
            <a:off x="642600" y="1785960"/>
            <a:ext cx="4681800" cy="4223520"/>
          </a:xfrm>
          <a:prstGeom prst="rect">
            <a:avLst/>
          </a:prstGeom>
          <a:ln w="0">
            <a:noFill/>
          </a:ln>
        </p:spPr>
      </p:pic>
      <p:pic>
        <p:nvPicPr>
          <p:cNvPr id="214" name="Picture 4" descr=""/>
          <p:cNvPicPr/>
          <p:nvPr/>
        </p:nvPicPr>
        <p:blipFill>
          <a:blip r:embed="rId2"/>
          <a:stretch/>
        </p:blipFill>
        <p:spPr>
          <a:xfrm>
            <a:off x="6328440" y="1698120"/>
            <a:ext cx="3962880" cy="4127760"/>
          </a:xfrm>
          <a:prstGeom prst="rect">
            <a:avLst/>
          </a:prstGeom>
          <a:ln w="0">
            <a:noFill/>
          </a:ln>
        </p:spPr>
      </p:pic>
      <p:sp>
        <p:nvSpPr>
          <p:cNvPr id="215" name="文本框 2"/>
          <p:cNvSpPr/>
          <p:nvPr/>
        </p:nvSpPr>
        <p:spPr>
          <a:xfrm>
            <a:off x="1600200" y="6011640"/>
            <a:ext cx="228060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等线"/>
                <a:ea typeface="DejaVu Sans"/>
              </a:rPr>
              <a:t>Common Loop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文本框 3"/>
          <p:cNvSpPr/>
          <p:nvPr/>
        </p:nvSpPr>
        <p:spPr>
          <a:xfrm>
            <a:off x="6629400" y="5924160"/>
            <a:ext cx="337968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latin typeface="等线"/>
                <a:ea typeface="DejaVu Sans"/>
              </a:rPr>
              <a:t>Canonical Forms Loop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1120</TotalTime>
  <Application>LibreOffice/7.4.7.2$Linux_X86_64 LibreOffice_project/40$Build-2</Application>
  <AppVersion>15.0000</AppVersion>
  <Words>1030</Words>
  <Paragraphs>150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2020-09-13T03:16:00Z</dcterms:created>
  <dc:creator>PC</dc:creator>
  <dc:description/>
  <dc:language>en-US</dc:language>
  <cp:lastModifiedBy/>
  <dcterms:modified xsi:type="dcterms:W3CDTF">2024-08-22T18:23:16Z</dcterms:modified>
  <cp:revision>183</cp:revision>
  <dc:subject/>
  <dc:title>PowerPoint 演示文稿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DCD80C103B7E4930A9AC4B6BA5D01C60_12</vt:lpwstr>
  </property>
  <property fmtid="{D5CDD505-2E9C-101B-9397-08002B2CF9AE}" pid="3" name="KSOProductBuildVer">
    <vt:lpwstr>2052-11.1.0.14309</vt:lpwstr>
  </property>
  <property fmtid="{D5CDD505-2E9C-101B-9397-08002B2CF9AE}" pid="4" name="Notes">
    <vt:i4>16</vt:i4>
  </property>
  <property fmtid="{D5CDD505-2E9C-101B-9397-08002B2CF9AE}" pid="5" name="PresentationFormat">
    <vt:lpwstr>宽屏</vt:lpwstr>
  </property>
  <property fmtid="{D5CDD505-2E9C-101B-9397-08002B2CF9AE}" pid="6" name="Slides">
    <vt:i4>20</vt:i4>
  </property>
</Properties>
</file>